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7"/>
  </p:notesMasterIdLst>
  <p:sldIdLst>
    <p:sldId id="508" r:id="rId2"/>
    <p:sldId id="280" r:id="rId3"/>
    <p:sldId id="498" r:id="rId4"/>
    <p:sldId id="524" r:id="rId5"/>
    <p:sldId id="527" r:id="rId6"/>
    <p:sldId id="510" r:id="rId7"/>
    <p:sldId id="525" r:id="rId8"/>
    <p:sldId id="511" r:id="rId9"/>
    <p:sldId id="526" r:id="rId10"/>
    <p:sldId id="528" r:id="rId11"/>
    <p:sldId id="529" r:id="rId12"/>
    <p:sldId id="530" r:id="rId13"/>
    <p:sldId id="532" r:id="rId14"/>
    <p:sldId id="533" r:id="rId15"/>
    <p:sldId id="312" r:id="rId16"/>
    <p:sldId id="534" r:id="rId17"/>
    <p:sldId id="535" r:id="rId18"/>
    <p:sldId id="313" r:id="rId19"/>
    <p:sldId id="327" r:id="rId20"/>
    <p:sldId id="326" r:id="rId21"/>
    <p:sldId id="325" r:id="rId22"/>
    <p:sldId id="342" r:id="rId23"/>
    <p:sldId id="506" r:id="rId24"/>
    <p:sldId id="278" r:id="rId25"/>
    <p:sldId id="279" r:id="rId26"/>
    <p:sldId id="282" r:id="rId27"/>
    <p:sldId id="283" r:id="rId28"/>
    <p:sldId id="281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317" r:id="rId40"/>
    <p:sldId id="318" r:id="rId41"/>
    <p:sldId id="319" r:id="rId42"/>
    <p:sldId id="294" r:id="rId43"/>
    <p:sldId id="321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509" r:id="rId55"/>
    <p:sldId id="531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37"/>
    <p:restoredTop sz="96327"/>
  </p:normalViewPr>
  <p:slideViewPr>
    <p:cSldViewPr snapToGrid="0">
      <p:cViewPr varScale="1">
        <p:scale>
          <a:sx n="176" d="100"/>
          <a:sy n="176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09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cgV1ukEY9BdrYvrQHVoMb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XbbbaV5-I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0.png"/><Relationship Id="rId4" Type="http://schemas.openxmlformats.org/officeDocument/2006/relationships/image" Target="../media/image71.png"/><Relationship Id="rId9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3.bp.blogspot.com/-aZ3zvPiCoXM/WaiKQO7KRnI/AAAAAAAAB_8/7a1CYjp40nUg4lKpW7covGZJQAySxlg8QCLcBGAs/s1600/transform20fps.gi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GPT3, </a:t>
            </a:r>
            <a:r>
              <a:rPr kumimoji="1" lang="en-US" altLang="zh-TW" sz="28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InstructGPT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, and RLHF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194870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509488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50948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50948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5094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5094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261671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2943492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2" name="Google Shape;200;p17">
            <a:extLst>
              <a:ext uri="{FF2B5EF4-FFF2-40B4-BE49-F238E27FC236}">
                <a16:creationId xmlns:a16="http://schemas.microsoft.com/office/drawing/2014/main" id="{092C8B49-D3B7-2C87-6E3D-42939B087561}"/>
              </a:ext>
            </a:extLst>
          </p:cNvPr>
          <p:cNvSpPr txBox="1"/>
          <p:nvPr/>
        </p:nvSpPr>
        <p:spPr>
          <a:xfrm>
            <a:off x="6532430" y="235035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>
            <a:off x="4755427" y="2419233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4" name="Google Shape;218;p17">
            <a:extLst>
              <a:ext uri="{FF2B5EF4-FFF2-40B4-BE49-F238E27FC236}">
                <a16:creationId xmlns:a16="http://schemas.microsoft.com/office/drawing/2014/main" id="{8C1C9EC9-9153-0A64-6279-64AD409340AE}"/>
              </a:ext>
            </a:extLst>
          </p:cNvPr>
          <p:cNvCxnSpPr>
            <a:cxnSpLocks/>
          </p:cNvCxnSpPr>
          <p:nvPr/>
        </p:nvCxnSpPr>
        <p:spPr>
          <a:xfrm>
            <a:off x="5634256" y="2565788"/>
            <a:ext cx="8339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2836008"/>
            <a:ext cx="0" cy="55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B149956-DD5C-0B9F-2364-EA46E4048F50}"/>
              </a:ext>
            </a:extLst>
          </p:cNvPr>
          <p:cNvSpPr txBox="1"/>
          <p:nvPr/>
        </p:nvSpPr>
        <p:spPr>
          <a:xfrm>
            <a:off x="6208496" y="2700531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Positive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244703" y="3451698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H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8D293B-B70E-11CD-208F-A697C8EC4B8B}"/>
              </a:ext>
            </a:extLst>
          </p:cNvPr>
          <p:cNvSpPr txBox="1"/>
          <p:nvPr/>
        </p:nvSpPr>
        <p:spPr>
          <a:xfrm>
            <a:off x="4428915" y="1996424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9583125" y="2119889"/>
            <a:ext cx="1867061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22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Classification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</p:spTree>
    <p:extLst>
      <p:ext uri="{BB962C8B-B14F-4D97-AF65-F5344CB8AC3E}">
        <p14:creationId xmlns:p14="http://schemas.microsoft.com/office/powerpoint/2010/main" val="5780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54449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859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859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859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85911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85911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611298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3293119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 rot="16200000">
            <a:off x="4745009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394631" y="380132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H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8996609" y="2114562"/>
            <a:ext cx="2364754" cy="14773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(O, B-Food, I-Food)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S: sequence length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34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NER (token classification)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  <p:sp>
        <p:nvSpPr>
          <p:cNvPr id="46" name="Google Shape;204;p17">
            <a:extLst>
              <a:ext uri="{FF2B5EF4-FFF2-40B4-BE49-F238E27FC236}">
                <a16:creationId xmlns:a16="http://schemas.microsoft.com/office/drawing/2014/main" id="{FF59B1BA-C239-9CCB-09D9-4F303E7BC2AF}"/>
              </a:ext>
            </a:extLst>
          </p:cNvPr>
          <p:cNvSpPr/>
          <p:nvPr/>
        </p:nvSpPr>
        <p:spPr>
          <a:xfrm rot="16200000">
            <a:off x="4175234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F49B15A-85D8-5505-A3B3-7AD8B7CC0EDE}"/>
              </a:ext>
            </a:extLst>
          </p:cNvPr>
          <p:cNvCxnSpPr>
            <a:cxnSpLocks/>
          </p:cNvCxnSpPr>
          <p:nvPr/>
        </p:nvCxnSpPr>
        <p:spPr>
          <a:xfrm flipV="1">
            <a:off x="4560509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04;p17">
            <a:extLst>
              <a:ext uri="{FF2B5EF4-FFF2-40B4-BE49-F238E27FC236}">
                <a16:creationId xmlns:a16="http://schemas.microsoft.com/office/drawing/2014/main" id="{5826BF8C-3317-33F8-EAEA-30996349A1C0}"/>
              </a:ext>
            </a:extLst>
          </p:cNvPr>
          <p:cNvSpPr/>
          <p:nvPr/>
        </p:nvSpPr>
        <p:spPr>
          <a:xfrm rot="16200000">
            <a:off x="3579675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3412459B-94D8-9CEF-6650-0EEB9CCC4BE7}"/>
              </a:ext>
            </a:extLst>
          </p:cNvPr>
          <p:cNvCxnSpPr>
            <a:cxnSpLocks/>
          </p:cNvCxnSpPr>
          <p:nvPr/>
        </p:nvCxnSpPr>
        <p:spPr>
          <a:xfrm flipV="1">
            <a:off x="3964950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204;p17">
            <a:extLst>
              <a:ext uri="{FF2B5EF4-FFF2-40B4-BE49-F238E27FC236}">
                <a16:creationId xmlns:a16="http://schemas.microsoft.com/office/drawing/2014/main" id="{AB8C95D7-28AF-AF83-EED1-1C9C398F05DB}"/>
              </a:ext>
            </a:extLst>
          </p:cNvPr>
          <p:cNvSpPr/>
          <p:nvPr/>
        </p:nvSpPr>
        <p:spPr>
          <a:xfrm rot="16200000">
            <a:off x="3009900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EE061791-E7B8-3D38-19AF-6E5A04BCD5C2}"/>
              </a:ext>
            </a:extLst>
          </p:cNvPr>
          <p:cNvCxnSpPr>
            <a:cxnSpLocks/>
          </p:cNvCxnSpPr>
          <p:nvPr/>
        </p:nvCxnSpPr>
        <p:spPr>
          <a:xfrm flipV="1">
            <a:off x="3395175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04;p17">
            <a:extLst>
              <a:ext uri="{FF2B5EF4-FFF2-40B4-BE49-F238E27FC236}">
                <a16:creationId xmlns:a16="http://schemas.microsoft.com/office/drawing/2014/main" id="{6ACFC7BB-0690-20DB-3967-9E029D895D8A}"/>
              </a:ext>
            </a:extLst>
          </p:cNvPr>
          <p:cNvSpPr/>
          <p:nvPr/>
        </p:nvSpPr>
        <p:spPr>
          <a:xfrm rot="16200000">
            <a:off x="2431971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8911470-771E-3EF0-28C5-FE887856EABE}"/>
              </a:ext>
            </a:extLst>
          </p:cNvPr>
          <p:cNvCxnSpPr>
            <a:cxnSpLocks/>
          </p:cNvCxnSpPr>
          <p:nvPr/>
        </p:nvCxnSpPr>
        <p:spPr>
          <a:xfrm flipV="1">
            <a:off x="2817246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204;p17">
            <a:extLst>
              <a:ext uri="{FF2B5EF4-FFF2-40B4-BE49-F238E27FC236}">
                <a16:creationId xmlns:a16="http://schemas.microsoft.com/office/drawing/2014/main" id="{80CE3801-608A-E543-7EFA-C13042ADFC21}"/>
              </a:ext>
            </a:extLst>
          </p:cNvPr>
          <p:cNvSpPr/>
          <p:nvPr/>
        </p:nvSpPr>
        <p:spPr>
          <a:xfrm rot="16200000">
            <a:off x="1862196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346D9313-47AB-6E32-716F-AD7B569FD36F}"/>
              </a:ext>
            </a:extLst>
          </p:cNvPr>
          <p:cNvCxnSpPr>
            <a:cxnSpLocks/>
          </p:cNvCxnSpPr>
          <p:nvPr/>
        </p:nvCxnSpPr>
        <p:spPr>
          <a:xfrm flipV="1">
            <a:off x="2247471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204;p17">
            <a:extLst>
              <a:ext uri="{FF2B5EF4-FFF2-40B4-BE49-F238E27FC236}">
                <a16:creationId xmlns:a16="http://schemas.microsoft.com/office/drawing/2014/main" id="{07119E31-BC1E-CA1C-B74D-761A9F5B5F14}"/>
              </a:ext>
            </a:extLst>
          </p:cNvPr>
          <p:cNvSpPr/>
          <p:nvPr/>
        </p:nvSpPr>
        <p:spPr>
          <a:xfrm rot="16200000">
            <a:off x="1266637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7BB81406-7AB4-2DCB-34FC-049C4138D775}"/>
              </a:ext>
            </a:extLst>
          </p:cNvPr>
          <p:cNvCxnSpPr>
            <a:cxnSpLocks/>
          </p:cNvCxnSpPr>
          <p:nvPr/>
        </p:nvCxnSpPr>
        <p:spPr>
          <a:xfrm flipV="1">
            <a:off x="1651912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AA757DD-751E-C1B6-0659-26FA868DE4CF}"/>
              </a:ext>
            </a:extLst>
          </p:cNvPr>
          <p:cNvSpPr txBox="1"/>
          <p:nvPr/>
        </p:nvSpPr>
        <p:spPr>
          <a:xfrm>
            <a:off x="1891061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B-Food</a:t>
            </a:r>
            <a:endParaRPr kumimoji="1" lang="zh-TW" altLang="en-US" sz="1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0E383D2-BE38-7D8D-C4E0-97DAC6084B39}"/>
              </a:ext>
            </a:extLst>
          </p:cNvPr>
          <p:cNvSpPr txBox="1"/>
          <p:nvPr/>
        </p:nvSpPr>
        <p:spPr>
          <a:xfrm>
            <a:off x="2507672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I-Food</a:t>
            </a:r>
            <a:endParaRPr kumimoji="1" lang="zh-TW" altLang="en-US" sz="1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9B162A-180A-87DB-7823-126DCDD9BA81}"/>
              </a:ext>
            </a:extLst>
          </p:cNvPr>
          <p:cNvSpPr txBox="1"/>
          <p:nvPr/>
        </p:nvSpPr>
        <p:spPr>
          <a:xfrm>
            <a:off x="1455977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40DBB12-3C12-8174-E303-85A643B743AD}"/>
              </a:ext>
            </a:extLst>
          </p:cNvPr>
          <p:cNvSpPr txBox="1"/>
          <p:nvPr/>
        </p:nvSpPr>
        <p:spPr>
          <a:xfrm>
            <a:off x="319161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1645B1E-2FDF-B2A4-B06B-6AD039D332F5}"/>
              </a:ext>
            </a:extLst>
          </p:cNvPr>
          <p:cNvSpPr txBox="1"/>
          <p:nvPr/>
        </p:nvSpPr>
        <p:spPr>
          <a:xfrm>
            <a:off x="377675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56016C8-30D7-967B-A4D3-85F86E9B2D65}"/>
              </a:ext>
            </a:extLst>
          </p:cNvPr>
          <p:cNvSpPr txBox="1"/>
          <p:nvPr/>
        </p:nvSpPr>
        <p:spPr>
          <a:xfrm>
            <a:off x="436671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7DA0189-18EB-B3BB-F532-EB62A9A49E44}"/>
              </a:ext>
            </a:extLst>
          </p:cNvPr>
          <p:cNvSpPr txBox="1"/>
          <p:nvPr/>
        </p:nvSpPr>
        <p:spPr>
          <a:xfrm>
            <a:off x="495185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EBB112F-CF63-0EC8-EF07-5B4C034B18E3}"/>
              </a:ext>
            </a:extLst>
          </p:cNvPr>
          <p:cNvSpPr/>
          <p:nvPr/>
        </p:nvSpPr>
        <p:spPr>
          <a:xfrm>
            <a:off x="1308534" y="3702477"/>
            <a:ext cx="4182525" cy="618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327B459-D3CC-F20F-CCFD-617072A2E844}"/>
              </a:ext>
            </a:extLst>
          </p:cNvPr>
          <p:cNvSpPr/>
          <p:nvPr/>
        </p:nvSpPr>
        <p:spPr>
          <a:xfrm>
            <a:off x="1282553" y="2031503"/>
            <a:ext cx="4182525" cy="36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1A92D38-BBE1-ED49-6701-03A7B9203F43}"/>
              </a:ext>
            </a:extLst>
          </p:cNvPr>
          <p:cNvSpPr txBox="1"/>
          <p:nvPr/>
        </p:nvSpPr>
        <p:spPr>
          <a:xfrm>
            <a:off x="5394631" y="201331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3 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4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8" grpId="0" animBg="1"/>
      <p:bldP spid="79" grpId="0" animBg="1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34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Question Answering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345179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9C1CA-7917-2BE2-465A-677A71A8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系列作品時間線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F44DE6-C0A7-9422-B69D-EA16ECC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C5B4B8-3085-A898-55F9-3CAF218C72DA}"/>
              </a:ext>
            </a:extLst>
          </p:cNvPr>
          <p:cNvCxnSpPr/>
          <p:nvPr/>
        </p:nvCxnSpPr>
        <p:spPr>
          <a:xfrm>
            <a:off x="2300630" y="1978848"/>
            <a:ext cx="0" cy="4198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439AFCA8-6D14-D3F8-6EF7-A75FEEFEE48F}"/>
              </a:ext>
            </a:extLst>
          </p:cNvPr>
          <p:cNvSpPr/>
          <p:nvPr/>
        </p:nvSpPr>
        <p:spPr>
          <a:xfrm>
            <a:off x="2157983" y="228608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ADBF2B-0BD9-EB83-CA81-A376629983EC}"/>
              </a:ext>
            </a:extLst>
          </p:cNvPr>
          <p:cNvSpPr txBox="1"/>
          <p:nvPr/>
        </p:nvSpPr>
        <p:spPr>
          <a:xfrm>
            <a:off x="2637128" y="2247637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(GPT-1) Improving language understanding by generative pre-training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CE923-D0F8-94AC-DAF7-DD41B064D9D3}"/>
              </a:ext>
            </a:extLst>
          </p:cNvPr>
          <p:cNvSpPr txBox="1"/>
          <p:nvPr/>
        </p:nvSpPr>
        <p:spPr>
          <a:xfrm>
            <a:off x="701042" y="2247637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2018/06/11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722DC01-D93C-7658-52E2-0FA76CB8B32D}"/>
              </a:ext>
            </a:extLst>
          </p:cNvPr>
          <p:cNvSpPr/>
          <p:nvPr/>
        </p:nvSpPr>
        <p:spPr>
          <a:xfrm>
            <a:off x="2157983" y="306366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9A618C-1B07-2183-EF2B-65850BDFD006}"/>
              </a:ext>
            </a:extLst>
          </p:cNvPr>
          <p:cNvSpPr txBox="1"/>
          <p:nvPr/>
        </p:nvSpPr>
        <p:spPr>
          <a:xfrm>
            <a:off x="2637127" y="3021646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(GPT-2) Language models are multi-task learners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9AFD01-D628-26AA-2D6C-43A9BB5053B8}"/>
              </a:ext>
            </a:extLst>
          </p:cNvPr>
          <p:cNvSpPr txBox="1"/>
          <p:nvPr/>
        </p:nvSpPr>
        <p:spPr>
          <a:xfrm>
            <a:off x="2637127" y="4036290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(GPT-3) Language models are few-shot learners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AF2BF-58D3-1570-FB62-3EB7CE798199}"/>
              </a:ext>
            </a:extLst>
          </p:cNvPr>
          <p:cNvSpPr txBox="1"/>
          <p:nvPr/>
        </p:nvSpPr>
        <p:spPr>
          <a:xfrm>
            <a:off x="701042" y="3021646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2019/02/14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1F6822-C57B-6B62-01E8-50977809A3E0}"/>
              </a:ext>
            </a:extLst>
          </p:cNvPr>
          <p:cNvSpPr txBox="1"/>
          <p:nvPr/>
        </p:nvSpPr>
        <p:spPr>
          <a:xfrm>
            <a:off x="701042" y="4032719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2020/05/28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634AA5-7FEE-B0A4-2BD6-A10F32DDE57B}"/>
              </a:ext>
            </a:extLst>
          </p:cNvPr>
          <p:cNvSpPr/>
          <p:nvPr/>
        </p:nvSpPr>
        <p:spPr>
          <a:xfrm>
            <a:off x="2157982" y="4078310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7978BA-139F-775B-A5BA-EFE52818C134}"/>
              </a:ext>
            </a:extLst>
          </p:cNvPr>
          <p:cNvSpPr txBox="1"/>
          <p:nvPr/>
        </p:nvSpPr>
        <p:spPr>
          <a:xfrm>
            <a:off x="2637127" y="5403013"/>
            <a:ext cx="819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)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A8752-0CC8-5A0A-FC45-4E9F832B382A}"/>
              </a:ext>
            </a:extLst>
          </p:cNvPr>
          <p:cNvSpPr txBox="1"/>
          <p:nvPr/>
        </p:nvSpPr>
        <p:spPr>
          <a:xfrm>
            <a:off x="701042" y="5399442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2022/05/04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E64C07-F418-9242-01C1-14C1433BE614}"/>
              </a:ext>
            </a:extLst>
          </p:cNvPr>
          <p:cNvSpPr/>
          <p:nvPr/>
        </p:nvSpPr>
        <p:spPr>
          <a:xfrm>
            <a:off x="2157982" y="5445033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0176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(1): Layer Normalization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C1BF0F-C219-016D-DD55-5175CC882385}"/>
              </a:ext>
            </a:extLst>
          </p:cNvPr>
          <p:cNvSpPr txBox="1"/>
          <p:nvPr/>
        </p:nvSpPr>
        <p:spPr>
          <a:xfrm>
            <a:off x="653143" y="1889663"/>
            <a:ext cx="524290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Layer normalization is moved to the input of each sub-block.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Pre-Norm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或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Pre-activation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 additional layer normalization was added after the final self-attention block.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9022E7-FAB8-75A9-4A11-56332A22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5" y="2001741"/>
            <a:ext cx="1744165" cy="34016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7BDEC7-EDB6-83FE-80DA-34260BD9DC8E}"/>
              </a:ext>
            </a:extLst>
          </p:cNvPr>
          <p:cNvSpPr txBox="1"/>
          <p:nvPr/>
        </p:nvSpPr>
        <p:spPr>
          <a:xfrm>
            <a:off x="7523736" y="5615269"/>
            <a:ext cx="17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from the GPT-1 paper (2018).</a:t>
            </a:r>
            <a:endParaRPr kumimoji="1" lang="zh-TW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608EA8-2784-0FAB-BBB7-A5535879B2C8}"/>
              </a:ext>
            </a:extLst>
          </p:cNvPr>
          <p:cNvSpPr/>
          <p:nvPr/>
        </p:nvSpPr>
        <p:spPr>
          <a:xfrm>
            <a:off x="9513036" y="2309731"/>
            <a:ext cx="1236268" cy="2611527"/>
          </a:xfrm>
          <a:prstGeom prst="rect">
            <a:avLst/>
          </a:prstGeom>
          <a:solidFill>
            <a:srgbClr val="CFE3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05174-0B2B-0720-60B1-1372ECEC4152}"/>
              </a:ext>
            </a:extLst>
          </p:cNvPr>
          <p:cNvSpPr/>
          <p:nvPr/>
        </p:nvSpPr>
        <p:spPr>
          <a:xfrm>
            <a:off x="9714792" y="3119197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E4344-0F2F-5225-52B6-DE61378EC32F}"/>
              </a:ext>
            </a:extLst>
          </p:cNvPr>
          <p:cNvSpPr/>
          <p:nvPr/>
        </p:nvSpPr>
        <p:spPr>
          <a:xfrm>
            <a:off x="9526931" y="5036540"/>
            <a:ext cx="1236268" cy="298335"/>
          </a:xfrm>
          <a:prstGeom prst="rect">
            <a:avLst/>
          </a:prstGeom>
          <a:solidFill>
            <a:srgbClr val="FACB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50" dirty="0">
                <a:solidFill>
                  <a:schemeClr val="tx1"/>
                </a:solidFill>
              </a:rPr>
              <a:t>Text &amp; Position Embed</a:t>
            </a:r>
            <a:endParaRPr kumimoji="1"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45B3B6-8BD8-F4DA-0AC8-FACED70D0827}"/>
              </a:ext>
            </a:extLst>
          </p:cNvPr>
          <p:cNvSpPr/>
          <p:nvPr/>
        </p:nvSpPr>
        <p:spPr>
          <a:xfrm>
            <a:off x="9714792" y="3725778"/>
            <a:ext cx="860549" cy="298335"/>
          </a:xfrm>
          <a:prstGeom prst="rect">
            <a:avLst/>
          </a:prstGeom>
          <a:solidFill>
            <a:srgbClr val="D6A6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Masked Multi Self Attention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A5BB09-F427-AAF7-85EF-A3F7C502A876}"/>
              </a:ext>
            </a:extLst>
          </p:cNvPr>
          <p:cNvSpPr/>
          <p:nvPr/>
        </p:nvSpPr>
        <p:spPr>
          <a:xfrm>
            <a:off x="9714791" y="4276770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CF0D786-25CD-EBF7-B854-C2A03CAE142A}"/>
              </a:ext>
            </a:extLst>
          </p:cNvPr>
          <p:cNvCxnSpPr>
            <a:stCxn id="23" idx="0"/>
            <a:endCxn id="25" idx="2"/>
          </p:cNvCxnSpPr>
          <p:nvPr/>
        </p:nvCxnSpPr>
        <p:spPr>
          <a:xfrm flipV="1">
            <a:off x="10145065" y="4575105"/>
            <a:ext cx="1" cy="46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B156CA6-2267-D6D1-8867-DEC984E3D35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0145065" y="4024113"/>
            <a:ext cx="2" cy="242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9DA3C0-143B-751D-DB30-451C894867CE}"/>
              </a:ext>
            </a:extLst>
          </p:cNvPr>
          <p:cNvSpPr txBox="1"/>
          <p:nvPr/>
        </p:nvSpPr>
        <p:spPr>
          <a:xfrm>
            <a:off x="9834904" y="3427493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D17816AF-3F9E-BB23-B9DE-D0EB9CAE1C26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0131170" y="3622685"/>
            <a:ext cx="10008" cy="1117456"/>
          </a:xfrm>
          <a:prstGeom prst="bentConnector3">
            <a:avLst>
              <a:gd name="adj1" fmla="val -513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F1B61F9-9312-A682-3F40-8621BE5E2FCF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0145067" y="3417532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9485CA0-9FC3-A24B-3FDE-B73DDE01C6D0}"/>
              </a:ext>
            </a:extLst>
          </p:cNvPr>
          <p:cNvSpPr txBox="1"/>
          <p:nvPr/>
        </p:nvSpPr>
        <p:spPr>
          <a:xfrm>
            <a:off x="9844912" y="4661989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BE4E3C1-5AC2-4F98-D769-7F7C281ED9F9}"/>
              </a:ext>
            </a:extLst>
          </p:cNvPr>
          <p:cNvCxnSpPr>
            <a:cxnSpLocks/>
          </p:cNvCxnSpPr>
          <p:nvPr/>
        </p:nvCxnSpPr>
        <p:spPr>
          <a:xfrm flipV="1">
            <a:off x="10141178" y="2322023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60976BD-0DD3-4529-4C93-29C93133DCA4}"/>
              </a:ext>
            </a:extLst>
          </p:cNvPr>
          <p:cNvSpPr/>
          <p:nvPr/>
        </p:nvSpPr>
        <p:spPr>
          <a:xfrm>
            <a:off x="9700897" y="2630269"/>
            <a:ext cx="860545" cy="253818"/>
          </a:xfrm>
          <a:prstGeom prst="rect">
            <a:avLst/>
          </a:prstGeom>
          <a:solidFill>
            <a:srgbClr val="FE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Feed Forward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CA5CA91-8735-A725-5F91-C647AC6B007C}"/>
              </a:ext>
            </a:extLst>
          </p:cNvPr>
          <p:cNvSpPr txBox="1"/>
          <p:nvPr/>
        </p:nvSpPr>
        <p:spPr>
          <a:xfrm>
            <a:off x="9834904" y="22991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FC14C9FE-3999-9E17-B86C-7125C39EB59E}"/>
              </a:ext>
            </a:extLst>
          </p:cNvPr>
          <p:cNvCxnSpPr>
            <a:cxnSpLocks/>
            <a:stCxn id="53" idx="3"/>
            <a:endCxn id="49" idx="3"/>
          </p:cNvCxnSpPr>
          <p:nvPr/>
        </p:nvCxnSpPr>
        <p:spPr>
          <a:xfrm flipH="1" flipV="1">
            <a:off x="10131170" y="2494386"/>
            <a:ext cx="13260" cy="1052200"/>
          </a:xfrm>
          <a:prstGeom prst="bentConnector3">
            <a:avLst>
              <a:gd name="adj1" fmla="val -38203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CAC829A-5A82-6050-65B8-46C7FE163711}"/>
              </a:ext>
            </a:extLst>
          </p:cNvPr>
          <p:cNvSpPr txBox="1"/>
          <p:nvPr/>
        </p:nvSpPr>
        <p:spPr>
          <a:xfrm>
            <a:off x="9848164" y="33513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E3597D7-1A96-618E-F1A9-4F638FA36FB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141178" y="2894333"/>
            <a:ext cx="3889" cy="22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A34B100B-5C61-31B5-9A56-93D8FBC55BBE}"/>
              </a:ext>
            </a:extLst>
          </p:cNvPr>
          <p:cNvSpPr/>
          <p:nvPr/>
        </p:nvSpPr>
        <p:spPr>
          <a:xfrm>
            <a:off x="9969599" y="2416023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94CC089-4854-BCE2-9AE3-8C2B3DB7AC0E}"/>
              </a:ext>
            </a:extLst>
          </p:cNvPr>
          <p:cNvSpPr/>
          <p:nvPr/>
        </p:nvSpPr>
        <p:spPr>
          <a:xfrm>
            <a:off x="9976913" y="3540310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9D48922-2C12-4457-0E8C-002173D50C63}"/>
              </a:ext>
            </a:extLst>
          </p:cNvPr>
          <p:cNvSpPr txBox="1"/>
          <p:nvPr/>
        </p:nvSpPr>
        <p:spPr>
          <a:xfrm>
            <a:off x="9644023" y="5601246"/>
            <a:ext cx="88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GPT-2</a:t>
            </a:r>
            <a:endParaRPr kumimoji="1" lang="zh-TW" altLang="en-US" sz="1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F639FE9-4CAC-C5BC-D042-E6817DBA0C3A}"/>
              </a:ext>
            </a:extLst>
          </p:cNvPr>
          <p:cNvCxnSpPr>
            <a:cxnSpLocks/>
          </p:cNvCxnSpPr>
          <p:nvPr/>
        </p:nvCxnSpPr>
        <p:spPr>
          <a:xfrm flipV="1">
            <a:off x="9019643" y="2322023"/>
            <a:ext cx="493393" cy="24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B031FAF-A31D-7EEE-DEA8-2CF88DDD1AAD}"/>
              </a:ext>
            </a:extLst>
          </p:cNvPr>
          <p:cNvCxnSpPr>
            <a:cxnSpLocks/>
          </p:cNvCxnSpPr>
          <p:nvPr/>
        </p:nvCxnSpPr>
        <p:spPr>
          <a:xfrm>
            <a:off x="9019643" y="4857181"/>
            <a:ext cx="493393" cy="7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9" grpId="0"/>
      <p:bldP spid="48" grpId="0" animBg="1"/>
      <p:bldP spid="49" grpId="0"/>
      <p:bldP spid="53" grpId="0"/>
      <p:bldP spid="66" grpId="0" animBg="1"/>
      <p:bldP spid="67" grpId="0" animBg="1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3A07-349F-FD12-2733-DE237378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Pre-activation in </a:t>
            </a:r>
            <a:r>
              <a:rPr kumimoji="1" lang="en-US" altLang="zh-TW" dirty="0" err="1"/>
              <a:t>ResNet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FFB17-32CB-F9B2-83A5-02E5C8ED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779428-7C53-503F-3C72-E72D2B8A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42" y="1568057"/>
            <a:ext cx="8303116" cy="41731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7792FD-2FD0-C831-698D-F2841F180661}"/>
              </a:ext>
            </a:extLst>
          </p:cNvPr>
          <p:cNvSpPr txBox="1"/>
          <p:nvPr/>
        </p:nvSpPr>
        <p:spPr>
          <a:xfrm>
            <a:off x="2111930" y="5885463"/>
            <a:ext cx="796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He, </a:t>
            </a:r>
            <a:r>
              <a:rPr kumimoji="1" lang="en" altLang="zh-TW" sz="1200" dirty="0" err="1"/>
              <a:t>Kaiming</a:t>
            </a:r>
            <a:r>
              <a:rPr kumimoji="1" lang="en" altLang="zh-TW" sz="1200" dirty="0"/>
              <a:t>, et al. "Identity mappings in deep residual networks." Computer Vision–ECCV 2016: 14th European Conference, Amsterdam, The Netherlands, October 11–14, 2016, Proceedings, Part IV 14. Springer International Publishing, 2016.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76E85-1BFC-932B-6F05-FEB9918D05C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39752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模型參數量增加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94912C-397E-3CAE-C07C-384BE8AD1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79181"/>
              </p:ext>
            </p:extLst>
          </p:nvPr>
        </p:nvGraphicFramePr>
        <p:xfrm>
          <a:off x="793524" y="2367280"/>
          <a:ext cx="10604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492">
                  <a:extLst>
                    <a:ext uri="{9D8B030D-6E8A-4147-A177-3AD203B41FA5}">
                      <a16:colId xmlns:a16="http://schemas.microsoft.com/office/drawing/2014/main" val="101093579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528968421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39242268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609061454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146405350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8915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GPT-1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GPT-2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GPT-2-medium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GPT-2-large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GPT-2-xl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7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345M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762M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1.5B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4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Number of Layers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3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Hidden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14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Vocabulary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40,478</a:t>
                      </a:r>
                      <a:endParaRPr lang="zh-TW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50,257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218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FE56013-9CAE-A01F-2979-84B15114159B}"/>
              </a:ext>
            </a:extLst>
          </p:cNvPr>
          <p:cNvSpPr txBox="1"/>
          <p:nvPr/>
        </p:nvSpPr>
        <p:spPr>
          <a:xfrm>
            <a:off x="1044154" y="5091380"/>
            <a:ext cx="1010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GPT-1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Vocabulary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各尺寸的參數量差異來自於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(1) Number of layers (2) hidden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快速查看模型架構設定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huggingface.co</a:t>
            </a:r>
            <a:r>
              <a:rPr kumimoji="1" lang="en" altLang="zh-TW" dirty="0">
                <a:ea typeface="Microsoft JhengHei" panose="020B0604030504040204" pitchFamily="34" charset="-120"/>
              </a:rPr>
              <a:t>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openai</a:t>
            </a:r>
            <a:r>
              <a:rPr kumimoji="1" lang="en" altLang="zh-TW" dirty="0">
                <a:ea typeface="Microsoft JhengHei" panose="020B0604030504040204" pitchFamily="34" charset="-120"/>
              </a:rPr>
              <a:t>-community/gpt2-xl/blob/main/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config.json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205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8AEBB-25C4-CAFD-6E60-48C057F8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(3): pre-training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資料量更多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6A5EA-110A-CDC0-1BB4-9F90136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29C9-FD36-833B-2112-9471DC306870}"/>
              </a:ext>
            </a:extLst>
          </p:cNvPr>
          <p:cNvSpPr txBox="1"/>
          <p:nvPr/>
        </p:nvSpPr>
        <p:spPr>
          <a:xfrm>
            <a:off x="653142" y="1758099"/>
            <a:ext cx="939062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論文標題：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Language models are multi-task learners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使用數量更多、更多元的資料集，可以讓語言模型具備做到更多種任務的能力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(multi-task learners)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GPT-1: </a:t>
            </a:r>
            <a:r>
              <a:rPr kumimoji="1" lang="en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BookCorpus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非常多種書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GPT-2: </a:t>
            </a:r>
            <a:r>
              <a:rPr kumimoji="1" lang="en-US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WebText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約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40GB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，來自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Reddit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上最常被分享的連結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69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197C-1AFC-B4A8-763C-5C7B0131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GPT-2 to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82869-950A-5F17-2663-E365B274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24F56-9E47-3317-C83E-A71B8EA21211}"/>
              </a:ext>
            </a:extLst>
          </p:cNvPr>
          <p:cNvSpPr txBox="1"/>
          <p:nvPr/>
        </p:nvSpPr>
        <p:spPr>
          <a:xfrm>
            <a:off x="1097279" y="1677524"/>
            <a:ext cx="1011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rgbClr val="FF0000"/>
                </a:solidFill>
              </a:rPr>
              <a:t>Sparse Transformer </a:t>
            </a:r>
            <a:r>
              <a:rPr kumimoji="1" lang="en-US" altLang="zh-TW" sz="2000" dirty="0"/>
              <a:t>(also developed by </a:t>
            </a:r>
            <a:r>
              <a:rPr kumimoji="1" lang="en-US" altLang="zh-TW" sz="2000" dirty="0" err="1"/>
              <a:t>OpenAI</a:t>
            </a:r>
            <a:r>
              <a:rPr kumimoji="1" lang="en-US" altLang="zh-TW" sz="2000" dirty="0"/>
              <a:t> itself)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Improve self-attention efficiency while maintaining the performance (Child et al.,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Increase model size</a:t>
            </a:r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6F2E0-204E-442E-5C8F-4200B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12" y="2678263"/>
            <a:ext cx="9629318" cy="30259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26613A-F2A7-6328-668B-6F164CD385E0}"/>
              </a:ext>
            </a:extLst>
          </p:cNvPr>
          <p:cNvSpPr txBox="1"/>
          <p:nvPr/>
        </p:nvSpPr>
        <p:spPr>
          <a:xfrm>
            <a:off x="1074420" y="3277284"/>
            <a:ext cx="123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GPT-2-like sizes</a:t>
            </a:r>
            <a:endParaRPr kumimoji="1" lang="zh-TW" altLang="en-US" dirty="0"/>
          </a:p>
        </p:txBody>
      </p:sp>
      <p:sp>
        <p:nvSpPr>
          <p:cNvPr id="8" name="左中括弧 7">
            <a:extLst>
              <a:ext uri="{FF2B5EF4-FFF2-40B4-BE49-F238E27FC236}">
                <a16:creationId xmlns:a16="http://schemas.microsoft.com/office/drawing/2014/main" id="{D0C167D3-3B3E-DA4B-C457-65D6793C7F33}"/>
              </a:ext>
            </a:extLst>
          </p:cNvPr>
          <p:cNvSpPr/>
          <p:nvPr/>
        </p:nvSpPr>
        <p:spPr>
          <a:xfrm>
            <a:off x="2263140" y="3166110"/>
            <a:ext cx="102870" cy="86868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1A9160-0B4D-E723-2368-3D50A62BB279}"/>
              </a:ext>
            </a:extLst>
          </p:cNvPr>
          <p:cNvSpPr/>
          <p:nvPr/>
        </p:nvSpPr>
        <p:spPr>
          <a:xfrm>
            <a:off x="2446021" y="4743449"/>
            <a:ext cx="2103120" cy="254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9886C3-C405-178F-8C8E-5202041F2BDD}"/>
              </a:ext>
            </a:extLst>
          </p:cNvPr>
          <p:cNvSpPr txBox="1"/>
          <p:nvPr/>
        </p:nvSpPr>
        <p:spPr>
          <a:xfrm>
            <a:off x="427776" y="468585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Common GPT-3 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50CEA-CF35-E906-314A-BD22A20FE7C8}"/>
              </a:ext>
            </a:extLst>
          </p:cNvPr>
          <p:cNvSpPr txBox="1"/>
          <p:nvPr/>
        </p:nvSpPr>
        <p:spPr>
          <a:xfrm>
            <a:off x="1749723" y="5888509"/>
            <a:ext cx="8814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Child, Rewon, et al. "Generating long sequences with sparse transformers."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arXiv:1904.10509</a:t>
            </a:r>
            <a:r>
              <a:rPr lang="en" altLang="zh-TW" sz="1200" dirty="0"/>
              <a:t> (2019).</a:t>
            </a:r>
          </a:p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91D561-2C58-96C3-04C3-93FA4460F2B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088587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GPT-3: Language Models are Few-Shot Learners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B47C7B-18E5-8B59-5567-7E15B6DF7968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The three settings explored for </a:t>
            </a:r>
            <a:r>
              <a:rPr kumimoji="1" lang="en-US" altLang="zh-TW" dirty="0">
                <a:solidFill>
                  <a:srgbClr val="FF0000"/>
                </a:solidFill>
              </a:rPr>
              <a:t>in-context learning </a:t>
            </a:r>
            <a:r>
              <a:rPr kumimoji="1" lang="en-US" altLang="zh-TW" dirty="0"/>
              <a:t>in the GPT-3 paper: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3648F-3256-729F-2034-7364B73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4" y="1940198"/>
            <a:ext cx="4271010" cy="1770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A9D29C-1BD0-44E8-5F30-B4D70D6C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3" y="3887348"/>
            <a:ext cx="4271010" cy="2109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3918B0-0279-0CA6-80C0-745207D5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0198"/>
            <a:ext cx="4698066" cy="29489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7213E2-BDD5-CDE0-10FD-F1E8DA6F9851}"/>
              </a:ext>
            </a:extLst>
          </p:cNvPr>
          <p:cNvSpPr txBox="1"/>
          <p:nvPr/>
        </p:nvSpPr>
        <p:spPr>
          <a:xfrm>
            <a:off x="1742416" y="6104475"/>
            <a:ext cx="881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C1DE92-BD7C-0243-EFCF-C7A2C5470CC1}"/>
              </a:ext>
            </a:extLst>
          </p:cNvPr>
          <p:cNvSpPr txBox="1"/>
          <p:nvPr/>
        </p:nvSpPr>
        <p:spPr>
          <a:xfrm>
            <a:off x="5981700" y="5173641"/>
            <a:ext cx="44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Note that these settings underperform the traditional fine-tuning methods.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17F0A8-66AF-BC4E-926E-586C4D7782B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08492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653143" y="1918440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(Recap) BERT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From GPT-1 to GPT-3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InstructGPT</a:t>
            </a:r>
            <a:r>
              <a:rPr kumimoji="1" lang="en-US" altLang="zh-TW" sz="2800" dirty="0"/>
              <a:t> (GPT-3.5)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 with </a:t>
            </a:r>
            <a:r>
              <a:rPr kumimoji="1" lang="en-US" altLang="zh-TW" sz="2800"/>
              <a:t>Human Feedback</a:t>
            </a:r>
            <a:endParaRPr kumimoji="1" lang="en-US" altLang="zh-TW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A32A39-6A00-1E27-58C1-429EB689CD8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6703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(Recap) Traditional Fine-tuning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62C39-6CF7-B649-C544-377BC110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22"/>
          <a:stretch/>
        </p:blipFill>
        <p:spPr>
          <a:xfrm>
            <a:off x="6126479" y="2521932"/>
            <a:ext cx="4024393" cy="5111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91A85E-D410-D3EB-EC9C-7DDF79520A26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(Not used for GPT-3, but the other SOTA models like T5)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89C5D3-35AD-F52E-9EB1-1B0366A1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0" b="10728"/>
          <a:stretch/>
        </p:blipFill>
        <p:spPr>
          <a:xfrm>
            <a:off x="1314450" y="2526888"/>
            <a:ext cx="3970021" cy="36560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E5F9F1-6460-59C8-2B88-6638CE23A406}"/>
              </a:ext>
            </a:extLst>
          </p:cNvPr>
          <p:cNvSpPr txBox="1"/>
          <p:nvPr/>
        </p:nvSpPr>
        <p:spPr>
          <a:xfrm>
            <a:off x="6126479" y="2147644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Inference Time</a:t>
            </a:r>
            <a:endParaRPr kumimoji="1"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C39B5-5B60-29D3-DB1C-2FC1925F5E8B}"/>
              </a:ext>
            </a:extLst>
          </p:cNvPr>
          <p:cNvSpPr txBox="1"/>
          <p:nvPr/>
        </p:nvSpPr>
        <p:spPr>
          <a:xfrm>
            <a:off x="1390650" y="2152600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Training Time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60FFA-418C-00DC-3CED-78C12E63B26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97084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16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 err="1"/>
              <a:t>InstructGPT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92CA086-9A65-1C19-A9A2-9E72D62C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3113116"/>
            <a:ext cx="6492240" cy="2876204"/>
          </a:xfrm>
        </p:spPr>
        <p:txBody>
          <a:bodyPr/>
          <a:lstStyle/>
          <a:p>
            <a:r>
              <a:rPr lang="en" altLang="zh-TW" dirty="0"/>
              <a:t>Ouyang, Long, et al. "</a:t>
            </a:r>
            <a:r>
              <a:rPr lang="en" altLang="zh-TW" dirty="0">
                <a:solidFill>
                  <a:srgbClr val="FF0000"/>
                </a:solidFill>
              </a:rPr>
              <a:t>Training language models to follow instructions with human feedback.</a:t>
            </a:r>
            <a:r>
              <a:rPr lang="en" altLang="zh-TW" dirty="0"/>
              <a:t>" Advances in Neural Information Processing Systems 35 (2022): 27730-27744.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openai.com</a:t>
            </a:r>
            <a:r>
              <a:rPr lang="en" altLang="zh-TW" dirty="0"/>
              <a:t>/research/instruction-following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9CCAB59-1A35-52CD-FC9B-FA1EEB3DC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GPT 3.5</a:t>
            </a:r>
          </a:p>
          <a:p>
            <a:r>
              <a:rPr lang="en-US" altLang="zh-TW" sz="2800" dirty="0"/>
              <a:t>Last </a:t>
            </a:r>
            <a:r>
              <a:rPr lang="en-US" altLang="zh-TW" sz="2800" dirty="0" err="1"/>
              <a:t>OpenAI</a:t>
            </a:r>
            <a:r>
              <a:rPr lang="en-US" altLang="zh-TW" sz="2800" dirty="0"/>
              <a:t> paper before </a:t>
            </a:r>
            <a:r>
              <a:rPr lang="en-US" altLang="zh-TW" sz="2800" dirty="0" err="1"/>
              <a:t>ChatGPT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9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From GPT-3 to GPT-3.5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66D287-25E9-3029-A924-C98F457DA65E}"/>
              </a:ext>
            </a:extLst>
          </p:cNvPr>
          <p:cNvSpPr txBox="1"/>
          <p:nvPr/>
        </p:nvSpPr>
        <p:spPr>
          <a:xfrm>
            <a:off x="1097280" y="1680210"/>
            <a:ext cx="96126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model can chat!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the model can follow </a:t>
            </a:r>
            <a:r>
              <a:rPr kumimoji="1" lang="en-US" altLang="zh-TW" sz="2400" dirty="0">
                <a:solidFill>
                  <a:srgbClr val="FF0000"/>
                </a:solidFill>
              </a:rPr>
              <a:t>human instructions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Old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Language modeling with large corpora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New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r>
              <a:rPr kumimoji="1" lang="en-US" altLang="zh-TW" sz="2400" dirty="0"/>
              <a:t>einforcement </a:t>
            </a:r>
            <a:r>
              <a:rPr kumimoji="1" lang="en-US" altLang="zh-TW" sz="2400" dirty="0">
                <a:solidFill>
                  <a:srgbClr val="FF0000"/>
                </a:solidFill>
              </a:rPr>
              <a:t>L</a:t>
            </a:r>
            <a:r>
              <a:rPr kumimoji="1" lang="en-US" altLang="zh-TW" sz="2400" dirty="0"/>
              <a:t>earning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H</a:t>
            </a:r>
            <a:r>
              <a:rPr kumimoji="1" lang="en-US" altLang="zh-TW" sz="2400" dirty="0"/>
              <a:t>uman 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eedback (RLHF)</a:t>
            </a:r>
            <a:endParaRPr kumimoji="1" lang="zh-TW" altLang="en-US" sz="2400" dirty="0"/>
          </a:p>
        </p:txBody>
      </p:sp>
      <p:sp>
        <p:nvSpPr>
          <p:cNvPr id="4" name="內容版面配置區 5">
            <a:extLst>
              <a:ext uri="{FF2B5EF4-FFF2-40B4-BE49-F238E27FC236}">
                <a16:creationId xmlns:a16="http://schemas.microsoft.com/office/drawing/2014/main" id="{6E2197EC-9111-800F-E666-58FC2A84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280" y="5829300"/>
            <a:ext cx="6949440" cy="502920"/>
          </a:xfrm>
        </p:spPr>
        <p:txBody>
          <a:bodyPr>
            <a:normAutofit/>
          </a:bodyPr>
          <a:lstStyle/>
          <a:p>
            <a:r>
              <a:rPr lang="en" altLang="zh-TW" sz="1400" dirty="0">
                <a:solidFill>
                  <a:schemeClr val="tx1"/>
                </a:solidFill>
              </a:rPr>
              <a:t>Ouyang, Long, et al. "Training language models to follow instructions with human feedback." Advances in Neural Information Processing Systems 35 (2022): 27730-27744.</a:t>
            </a:r>
          </a:p>
        </p:txBody>
      </p:sp>
    </p:spTree>
    <p:extLst>
      <p:ext uri="{BB962C8B-B14F-4D97-AF65-F5344CB8AC3E}">
        <p14:creationId xmlns:p14="http://schemas.microsoft.com/office/powerpoint/2010/main" val="333228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Prompting Language Model - Introduction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23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7A3A494-A6C2-B81F-B923-91A9B92333F5}"/>
              </a:ext>
            </a:extLst>
          </p:cNvPr>
          <p:cNvSpPr/>
          <p:nvPr/>
        </p:nvSpPr>
        <p:spPr>
          <a:xfrm>
            <a:off x="1097280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According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D4EC42-F7A7-F988-E63B-CB70E611ADFA}"/>
              </a:ext>
            </a:extLst>
          </p:cNvPr>
          <p:cNvSpPr/>
          <p:nvPr/>
        </p:nvSpPr>
        <p:spPr>
          <a:xfrm>
            <a:off x="2440109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to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4E3A05-6247-097E-D348-029126CF6C97}"/>
              </a:ext>
            </a:extLst>
          </p:cNvPr>
          <p:cNvSpPr/>
          <p:nvPr/>
        </p:nvSpPr>
        <p:spPr>
          <a:xfrm>
            <a:off x="3782938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forecast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0E452DF3-DCB1-8EE7-24D6-C3DE30789575}"/>
              </a:ext>
            </a:extLst>
          </p:cNvPr>
          <p:cNvSpPr/>
          <p:nvPr/>
        </p:nvSpPr>
        <p:spPr>
          <a:xfrm>
            <a:off x="5125767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The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5033656-49CB-5C3A-D655-D479B389F7E8}"/>
              </a:ext>
            </a:extLst>
          </p:cNvPr>
          <p:cNvSpPr/>
          <p:nvPr/>
        </p:nvSpPr>
        <p:spPr>
          <a:xfrm>
            <a:off x="6468596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weather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5D58535-9359-B511-A870-BA8092FF5D30}"/>
              </a:ext>
            </a:extLst>
          </p:cNvPr>
          <p:cNvSpPr/>
          <p:nvPr/>
        </p:nvSpPr>
        <p:spPr>
          <a:xfrm>
            <a:off x="7811425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today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A51D0BFA-C55C-8C97-B9BB-D346EBC9DCAB}"/>
              </a:ext>
            </a:extLst>
          </p:cNvPr>
          <p:cNvSpPr/>
          <p:nvPr/>
        </p:nvSpPr>
        <p:spPr>
          <a:xfrm>
            <a:off x="9154256" y="4677178"/>
            <a:ext cx="1226218" cy="56007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is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24828F2D-2338-3F1D-FE08-F398EFC23AAF}"/>
              </a:ext>
            </a:extLst>
          </p:cNvPr>
          <p:cNvSpPr/>
          <p:nvPr/>
        </p:nvSpPr>
        <p:spPr>
          <a:xfrm>
            <a:off x="8784385" y="3286586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63D079A7-CB31-39B3-D9AD-9EFA827D599C}"/>
              </a:ext>
            </a:extLst>
          </p:cNvPr>
          <p:cNvCxnSpPr>
            <a:cxnSpLocks/>
          </p:cNvCxnSpPr>
          <p:nvPr/>
        </p:nvCxnSpPr>
        <p:spPr>
          <a:xfrm flipV="1">
            <a:off x="9767365" y="2806555"/>
            <a:ext cx="0" cy="403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DB60FEC6-20B7-5CE7-89F9-BDA3F2EB61A7}"/>
              </a:ext>
            </a:extLst>
          </p:cNvPr>
          <p:cNvSpPr/>
          <p:nvPr/>
        </p:nvSpPr>
        <p:spPr>
          <a:xfrm>
            <a:off x="8784385" y="1895994"/>
            <a:ext cx="1965960" cy="834390"/>
          </a:xfrm>
          <a:prstGeom prst="roundRect">
            <a:avLst/>
          </a:prstGeom>
          <a:solidFill>
            <a:srgbClr val="BEDFD9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Fully-connected Layer + </a:t>
            </a:r>
            <a:r>
              <a:rPr kumimoji="1" lang="en-US" altLang="zh-TW" dirty="0" err="1">
                <a:solidFill>
                  <a:schemeClr val="tx1"/>
                </a:solidFill>
              </a:rPr>
              <a:t>softmax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C6D070E3-649D-ADC2-53ED-33E2DFD02549}"/>
              </a:ext>
            </a:extLst>
          </p:cNvPr>
          <p:cNvCxnSpPr>
            <a:cxnSpLocks/>
          </p:cNvCxnSpPr>
          <p:nvPr/>
        </p:nvCxnSpPr>
        <p:spPr>
          <a:xfrm flipV="1">
            <a:off x="9767365" y="4197147"/>
            <a:ext cx="0" cy="403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8987A3C5-23F6-AAB8-1823-863639E79A00}"/>
              </a:ext>
            </a:extLst>
          </p:cNvPr>
          <p:cNvSpPr txBox="1"/>
          <p:nvPr/>
        </p:nvSpPr>
        <p:spPr>
          <a:xfrm>
            <a:off x="6317399" y="1777338"/>
            <a:ext cx="1377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sunny: 0.95</a:t>
            </a:r>
          </a:p>
          <a:p>
            <a:r>
              <a:rPr kumimoji="1" lang="en-US" altLang="zh-TW" dirty="0"/>
              <a:t>movie: 0.03</a:t>
            </a:r>
          </a:p>
          <a:p>
            <a:r>
              <a:rPr kumimoji="1" lang="en-US" altLang="zh-TW" dirty="0"/>
              <a:t>school: 0.02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5956988-9001-F687-0573-15222AED80BA}"/>
              </a:ext>
            </a:extLst>
          </p:cNvPr>
          <p:cNvCxnSpPr>
            <a:cxnSpLocks/>
          </p:cNvCxnSpPr>
          <p:nvPr/>
        </p:nvCxnSpPr>
        <p:spPr>
          <a:xfrm flipH="1">
            <a:off x="7811425" y="2327014"/>
            <a:ext cx="61310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631F397A-4BD8-2A14-6635-9C73D395D3CE}"/>
              </a:ext>
            </a:extLst>
          </p:cNvPr>
          <p:cNvSpPr txBox="1"/>
          <p:nvPr/>
        </p:nvSpPr>
        <p:spPr>
          <a:xfrm>
            <a:off x="3197752" y="5715219"/>
            <a:ext cx="5120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Prompt / Instruction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64" name="右中括弧 63">
            <a:extLst>
              <a:ext uri="{FF2B5EF4-FFF2-40B4-BE49-F238E27FC236}">
                <a16:creationId xmlns:a16="http://schemas.microsoft.com/office/drawing/2014/main" id="{A405C7B2-7F9E-5166-53DA-9D3F69CADEC5}"/>
              </a:ext>
            </a:extLst>
          </p:cNvPr>
          <p:cNvSpPr/>
          <p:nvPr/>
        </p:nvSpPr>
        <p:spPr>
          <a:xfrm rot="5400000">
            <a:off x="5663560" y="867533"/>
            <a:ext cx="189220" cy="9261108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852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What is difference between “prompt” and “instruction”?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3820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Generally, they are the same.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Prompts is especially for prefix.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Instruction is like =&gt; Translate the following words into traditional Chinese: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Prompts and instructions can also be called “context.”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ask a model to generate outputs based on context.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AA6336-5C91-4FCA-F072-4B1EBEEF475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37918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Problems of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Making up facts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Outputs are not factual.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Generating biased or toxic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following user instructions</a:t>
            </a: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B0A072-5E53-7D23-AD2A-C45C33CEE6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3574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56088"/>
            <a:ext cx="10172700" cy="1033416"/>
          </a:xfrm>
        </p:spPr>
        <p:txBody>
          <a:bodyPr>
            <a:noAutofit/>
          </a:bodyPr>
          <a:lstStyle/>
          <a:p>
            <a:r>
              <a:rPr kumimoji="1" lang="en" altLang="zh-TW" sz="4000" dirty="0"/>
              <a:t>GPT-3 examples</a:t>
            </a:r>
            <a:r>
              <a:rPr kumimoji="1" lang="en" altLang="zh-TW" sz="4000" baseline="30000" dirty="0"/>
              <a:t>[1] </a:t>
            </a:r>
            <a:r>
              <a:rPr kumimoji="1" lang="en" altLang="zh-TW" sz="4000" dirty="0"/>
              <a:t>in generating biased or toxic text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868198"/>
            <a:ext cx="950522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Biased text [1]: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“Muslim” was analogized to “terrorist” in 23% of test cases.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Female-sounding names were more often associated with stories about family and appearance, and described as less powerful than masculine characters.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4" y="5764192"/>
            <a:ext cx="64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[1] </a:t>
            </a:r>
            <a:r>
              <a:rPr kumimoji="1" lang="en" altLang="zh-TW" sz="1400" dirty="0" err="1"/>
              <a:t>Weidinger</a:t>
            </a:r>
            <a:r>
              <a:rPr kumimoji="1" lang="en" altLang="zh-TW" sz="1400" dirty="0"/>
              <a:t>, Laura, et al. "Ethical and social risks of harm from language models." </a:t>
            </a:r>
            <a:r>
              <a:rPr kumimoji="1" lang="en" altLang="zh-TW" sz="1400" dirty="0" err="1"/>
              <a:t>arXiv</a:t>
            </a:r>
            <a:r>
              <a:rPr kumimoji="1" lang="en" altLang="zh-TW" sz="1400" dirty="0"/>
              <a:t> preprint arXiv:2112.04359 (2021). by DeepMind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D9C6D-D703-9F7B-241B-176E415CA38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535297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Reason that causes the issues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165735" y="1474654"/>
            <a:ext cx="965659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</a:t>
            </a:r>
            <a:r>
              <a:rPr kumimoji="1" lang="en-US" altLang="zh-TW" sz="2400" b="1" dirty="0"/>
              <a:t>maximum likelihood objective </a:t>
            </a:r>
            <a:r>
              <a:rPr kumimoji="1" lang="en-US" altLang="zh-TW" sz="2400" dirty="0"/>
              <a:t>has no distinction between important errors (e.g. making up facts) and unimportant errors (e.g. selecting the precise word from a set of synonyms).</a:t>
            </a:r>
            <a:r>
              <a:rPr kumimoji="1" lang="en-US" altLang="zh-TW" sz="2400" baseline="30000" dirty="0"/>
              <a:t> [2]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2" y="6007260"/>
            <a:ext cx="647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</a:t>
            </a:r>
            <a:r>
              <a:rPr kumimoji="1" lang="en" altLang="zh-TW" sz="1400" dirty="0" err="1"/>
              <a:t>Stiennon</a:t>
            </a:r>
            <a:r>
              <a:rPr kumimoji="1" lang="en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/>
              <p:nvPr/>
            </p:nvSpPr>
            <p:spPr>
              <a:xfrm>
                <a:off x="2332436" y="3429000"/>
                <a:ext cx="7527125" cy="1266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400" dirty="0"/>
                  <a:t>maximum likelihood objective: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436" y="3429000"/>
                <a:ext cx="7527125" cy="1266950"/>
              </a:xfrm>
              <a:prstGeom prst="rect">
                <a:avLst/>
              </a:prstGeom>
              <a:blipFill>
                <a:blip r:embed="rId2"/>
                <a:stretch>
                  <a:fillRect l="-2525" t="-78000" b="-14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9460F195-CC53-5CC7-DBF6-0E85333D5696}"/>
              </a:ext>
            </a:extLst>
          </p:cNvPr>
          <p:cNvSpPr txBox="1"/>
          <p:nvPr/>
        </p:nvSpPr>
        <p:spPr>
          <a:xfrm>
            <a:off x="2361594" y="4999238"/>
            <a:ext cx="819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Language models are </a:t>
            </a:r>
            <a:r>
              <a:rPr kumimoji="1" lang="en" altLang="zh-TW" sz="2400" dirty="0">
                <a:solidFill>
                  <a:srgbClr val="FF0000"/>
                </a:solidFill>
              </a:rPr>
              <a:t>not aligned </a:t>
            </a:r>
            <a:r>
              <a:rPr kumimoji="1" lang="en" altLang="zh-TW" sz="2400" dirty="0"/>
              <a:t>to human instructions (inputs).</a:t>
            </a:r>
            <a:endParaRPr kumimoji="1" lang="zh-TW" altLang="en-US" sz="2400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FCDF023F-ADC1-E198-3BBE-45B9329150DC}"/>
              </a:ext>
            </a:extLst>
          </p:cNvPr>
          <p:cNvSpPr/>
          <p:nvPr/>
        </p:nvSpPr>
        <p:spPr>
          <a:xfrm>
            <a:off x="1770927" y="5059148"/>
            <a:ext cx="370390" cy="341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1A8F24-3DB8-E953-38D3-A47D3CF8A6F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76599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F477125-CE9C-EA6D-E6F9-51BEC39A91E1}"/>
              </a:ext>
            </a:extLst>
          </p:cNvPr>
          <p:cNvSpPr/>
          <p:nvPr/>
        </p:nvSpPr>
        <p:spPr>
          <a:xfrm>
            <a:off x="1215342" y="2777923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CAD1B-4D39-AFAC-C818-652BFB5D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91C9-F4C1-919B-5088-2E8AD0B2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18E459-0A2B-5569-535D-66384E3E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03" y="3237129"/>
            <a:ext cx="2250783" cy="1236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25DD58-8C22-4917-5FB7-3D8E9991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059086"/>
            <a:ext cx="1862877" cy="160550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5B1CD877-367C-8611-9AA6-032ABC3D1EE0}"/>
              </a:ext>
            </a:extLst>
          </p:cNvPr>
          <p:cNvSpPr/>
          <p:nvPr/>
        </p:nvSpPr>
        <p:spPr>
          <a:xfrm>
            <a:off x="9203860" y="421562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52202B-4823-50BF-78D3-C29576316E7D}"/>
              </a:ext>
            </a:extLst>
          </p:cNvPr>
          <p:cNvSpPr txBox="1"/>
          <p:nvPr/>
        </p:nvSpPr>
        <p:spPr>
          <a:xfrm>
            <a:off x="1366986" y="1841788"/>
            <a:ext cx="614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Prompt and Desired Answers</a:t>
            </a:r>
          </a:p>
          <a:p>
            <a:pPr algn="ctr"/>
            <a:r>
              <a:rPr kumimoji="1" lang="en-US" altLang="zh-TW" sz="2400" b="1" dirty="0"/>
              <a:t>(what humans want an AI model to output.)</a:t>
            </a:r>
            <a:endParaRPr kumimoji="1" lang="zh-TW" altLang="en-US" sz="24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93FCD09-2BB9-54EF-C1CB-0523706A7B1F}"/>
              </a:ext>
            </a:extLst>
          </p:cNvPr>
          <p:cNvCxnSpPr>
            <a:cxnSpLocks/>
          </p:cNvCxnSpPr>
          <p:nvPr/>
        </p:nvCxnSpPr>
        <p:spPr>
          <a:xfrm>
            <a:off x="7014258" y="4662158"/>
            <a:ext cx="2010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9789D7-ED22-C8BB-FAD9-66DF701F18B4}"/>
              </a:ext>
            </a:extLst>
          </p:cNvPr>
          <p:cNvSpPr txBox="1"/>
          <p:nvPr/>
        </p:nvSpPr>
        <p:spPr>
          <a:xfrm>
            <a:off x="979517" y="342900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(1) Answers written by hired labelers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3626BD-6652-506A-4EFF-1D447F2E44BA}"/>
              </a:ext>
            </a:extLst>
          </p:cNvPr>
          <p:cNvSpPr txBox="1"/>
          <p:nvPr/>
        </p:nvSpPr>
        <p:spPr>
          <a:xfrm>
            <a:off x="979516" y="482756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 User data from </a:t>
            </a:r>
            <a:r>
              <a:rPr kumimoji="1" lang="en-US" altLang="zh-TW" dirty="0" err="1"/>
              <a:t>OpenAI</a:t>
            </a:r>
            <a:r>
              <a:rPr kumimoji="1" lang="en-US" altLang="zh-TW" dirty="0"/>
              <a:t> Playground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E0445DC3-27FE-AC0D-CD8C-A74CF6675DA9}"/>
              </a:ext>
            </a:extLst>
          </p:cNvPr>
          <p:cNvSpPr/>
          <p:nvPr/>
        </p:nvSpPr>
        <p:spPr>
          <a:xfrm>
            <a:off x="2675182" y="4827560"/>
            <a:ext cx="2008623" cy="895511"/>
          </a:xfrm>
          <a:prstGeom prst="round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User input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314100F-1D9D-FC90-9AB3-7515085E1357}"/>
              </a:ext>
            </a:extLst>
          </p:cNvPr>
          <p:cNvSpPr/>
          <p:nvPr/>
        </p:nvSpPr>
        <p:spPr>
          <a:xfrm>
            <a:off x="4902249" y="4820549"/>
            <a:ext cx="2008623" cy="895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 Output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1C71C8-BCC5-C09E-C774-CE1D348E2881}"/>
              </a:ext>
            </a:extLst>
          </p:cNvPr>
          <p:cNvSpPr txBox="1"/>
          <p:nvPr/>
        </p:nvSpPr>
        <p:spPr>
          <a:xfrm>
            <a:off x="7060558" y="4090720"/>
            <a:ext cx="187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Train GPT-3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7D6FFC-5340-3BD4-7FEB-80F6AC9FB34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51757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658AD-4854-C938-AB6D-BB237CC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35C22C-5EA7-884C-CC6E-3D99DF19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D5360B3D-D8E9-7928-B89D-C6351719D30F}"/>
              </a:ext>
            </a:extLst>
          </p:cNvPr>
          <p:cNvSpPr/>
          <p:nvPr/>
        </p:nvSpPr>
        <p:spPr>
          <a:xfrm>
            <a:off x="1104996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0150254-879B-2232-7B6B-7E6B6B455533}"/>
              </a:ext>
            </a:extLst>
          </p:cNvPr>
          <p:cNvSpPr/>
          <p:nvPr/>
        </p:nvSpPr>
        <p:spPr>
          <a:xfrm>
            <a:off x="4692349" y="40620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CB61CB32-9CA6-53A2-A3DD-C0E720408378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3179417" y="2966354"/>
            <a:ext cx="1076328" cy="19495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7C62BEF-0439-752F-5D18-E1D9271E7D1A}"/>
              </a:ext>
            </a:extLst>
          </p:cNvPr>
          <p:cNvSpPr/>
          <p:nvPr/>
        </p:nvSpPr>
        <p:spPr>
          <a:xfrm>
            <a:off x="7715945" y="4097322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Oppenheimer is the father of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973CB3-D879-20E2-63B6-08EFC8F50172}"/>
              </a:ext>
            </a:extLst>
          </p:cNvPr>
          <p:cNvSpPr/>
          <p:nvPr/>
        </p:nvSpPr>
        <p:spPr>
          <a:xfrm>
            <a:off x="7715944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96801-E2B0-577A-D26F-6861321BBED5}"/>
              </a:ext>
            </a:extLst>
          </p:cNvPr>
          <p:cNvSpPr txBox="1"/>
          <p:nvPr/>
        </p:nvSpPr>
        <p:spPr>
          <a:xfrm>
            <a:off x="2019395" y="2228533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7B7A6C-5252-E432-6502-81E2161D5CFF}"/>
              </a:ext>
            </a:extLst>
          </p:cNvPr>
          <p:cNvSpPr txBox="1"/>
          <p:nvPr/>
        </p:nvSpPr>
        <p:spPr>
          <a:xfrm>
            <a:off x="7715944" y="2228533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Ground-truths (human-written)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70096-1639-53D6-7C84-96005A8049ED}"/>
              </a:ext>
            </a:extLst>
          </p:cNvPr>
          <p:cNvSpPr txBox="1"/>
          <p:nvPr/>
        </p:nvSpPr>
        <p:spPr>
          <a:xfrm>
            <a:off x="7715944" y="4942781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Prediction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8261E44-A236-92BB-55AE-D4220307A25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658309" y="4479286"/>
            <a:ext cx="10576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792E5F3-3E0D-4F69-27A7-04E292149C17}"/>
              </a:ext>
            </a:extLst>
          </p:cNvPr>
          <p:cNvCxnSpPr>
            <a:cxnSpLocks/>
          </p:cNvCxnSpPr>
          <p:nvPr/>
        </p:nvCxnSpPr>
        <p:spPr>
          <a:xfrm flipV="1">
            <a:off x="9338334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2712545-EB83-E2C5-33C2-92EFD9046D64}"/>
              </a:ext>
            </a:extLst>
          </p:cNvPr>
          <p:cNvCxnSpPr>
            <a:cxnSpLocks/>
          </p:cNvCxnSpPr>
          <p:nvPr/>
        </p:nvCxnSpPr>
        <p:spPr>
          <a:xfrm flipH="1">
            <a:off x="9479159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F66BA5-9E68-7B6F-330A-2590609FF3BF}"/>
              </a:ext>
            </a:extLst>
          </p:cNvPr>
          <p:cNvSpPr txBox="1"/>
          <p:nvPr/>
        </p:nvSpPr>
        <p:spPr>
          <a:xfrm>
            <a:off x="8032323" y="3571790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Optimize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33CF7-E9FB-3AD3-1E8B-ED645818578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94278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Plain: arbitrary task</a:t>
            </a:r>
            <a:endParaRPr kumimoji="1" lang="en-US" altLang="zh-TW" sz="2400" baseline="300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A8E2BF0-0BE0-7970-8428-3E546F6A95FD}"/>
              </a:ext>
            </a:extLst>
          </p:cNvPr>
          <p:cNvSpPr/>
          <p:nvPr/>
        </p:nvSpPr>
        <p:spPr>
          <a:xfrm>
            <a:off x="5908491" y="240836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5B02687-5781-30F9-E381-AE4B6067AE8C}"/>
              </a:ext>
            </a:extLst>
          </p:cNvPr>
          <p:cNvSpPr/>
          <p:nvPr/>
        </p:nvSpPr>
        <p:spPr>
          <a:xfrm>
            <a:off x="5908491" y="391307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9C06B1-42E6-6BF7-9E71-6585142EC18B}"/>
              </a:ext>
            </a:extLst>
          </p:cNvPr>
          <p:cNvSpPr txBox="1"/>
          <p:nvPr/>
        </p:nvSpPr>
        <p:spPr>
          <a:xfrm>
            <a:off x="9266952" y="4110368"/>
            <a:ext cx="214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Written by labelers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6F705E0-36D4-D3E0-A729-7C31CAAF084D}"/>
              </a:ext>
            </a:extLst>
          </p:cNvPr>
          <p:cNvSpPr txBox="1"/>
          <p:nvPr/>
        </p:nvSpPr>
        <p:spPr>
          <a:xfrm>
            <a:off x="9079953" y="2602381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E99065-52F9-0B53-D684-A4ADED9DA62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192966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6B41E4-F0EC-23D3-8460-85045145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75" y="1964708"/>
            <a:ext cx="6017449" cy="3701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0799DA-9AB8-4D57-F1D3-2681907CC11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223959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1" y="2312180"/>
            <a:ext cx="29307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6093BA-8B2D-E656-DDCD-21BBFBEC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7" y="2222475"/>
            <a:ext cx="6679207" cy="3065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EC76F2-A2F7-7771-4D0E-7911348FADB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91043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DF41A9-0495-4442-CED2-5D37AC5EBB7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5105383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DFDA2-AB77-CC1F-AE5C-5D91875D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a reward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874DF-68A4-C56E-6DB6-FA31961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86C3A7-CF01-36DE-0936-7964186AAC3A}"/>
              </a:ext>
            </a:extLst>
          </p:cNvPr>
          <p:cNvSpPr txBox="1"/>
          <p:nvPr/>
        </p:nvSpPr>
        <p:spPr>
          <a:xfrm>
            <a:off x="1165735" y="1625126"/>
            <a:ext cx="969131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Again. Model outputs should be close to what humans desire.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need to train the model to act like humans.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Therefore, we need a </a:t>
            </a:r>
            <a:r>
              <a:rPr kumimoji="1" lang="en-US" altLang="zh-TW" sz="2800" dirty="0">
                <a:solidFill>
                  <a:srgbClr val="FF0000"/>
                </a:solidFill>
              </a:rPr>
              <a:t>scorer</a:t>
            </a:r>
            <a:r>
              <a:rPr kumimoji="1" lang="en-US" altLang="zh-TW" sz="2800" dirty="0"/>
              <a:t> to judge how well a model responds to an input prompt.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Human scorers are good, but an </a:t>
            </a:r>
            <a:r>
              <a:rPr kumimoji="1" lang="en-US" altLang="zh-TW" sz="2800" dirty="0">
                <a:solidFill>
                  <a:srgbClr val="FF0000"/>
                </a:solidFill>
              </a:rPr>
              <a:t>automatic</a:t>
            </a:r>
            <a:r>
              <a:rPr kumimoji="1" lang="en-US" altLang="zh-TW" sz="2800" dirty="0"/>
              <a:t> scorer is better.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29FD28-9CEB-1FFE-A9E0-4773B1F9A7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8728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943BBFA5-D0A8-22D5-2B00-419CCBE71805}"/>
              </a:ext>
            </a:extLst>
          </p:cNvPr>
          <p:cNvSpPr/>
          <p:nvPr/>
        </p:nvSpPr>
        <p:spPr>
          <a:xfrm>
            <a:off x="3982375" y="26075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EB062E-C21A-8AB8-F6E2-83A2C9783C1A}"/>
              </a:ext>
            </a:extLst>
          </p:cNvPr>
          <p:cNvSpPr/>
          <p:nvPr/>
        </p:nvSpPr>
        <p:spPr>
          <a:xfrm>
            <a:off x="3881833" y="273820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BF163D0-723E-0FB6-7180-D39F5E48F9C2}"/>
              </a:ext>
            </a:extLst>
          </p:cNvPr>
          <p:cNvSpPr/>
          <p:nvPr/>
        </p:nvSpPr>
        <p:spPr>
          <a:xfrm>
            <a:off x="3781291" y="2902747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571F6A-175B-8F7E-A586-F08AC94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Preparation for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60517-09AC-0A69-D39B-58A98111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5C62537-C1F6-4EF5-E8E5-0C8C7F6AD267}"/>
              </a:ext>
            </a:extLst>
          </p:cNvPr>
          <p:cNvSpPr/>
          <p:nvPr/>
        </p:nvSpPr>
        <p:spPr>
          <a:xfrm>
            <a:off x="1097280" y="3067292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EED904B-A78A-93E9-CBB1-EA7C85A8DF5B}"/>
              </a:ext>
            </a:extLst>
          </p:cNvPr>
          <p:cNvSpPr/>
          <p:nvPr/>
        </p:nvSpPr>
        <p:spPr>
          <a:xfrm>
            <a:off x="3680749" y="30672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248DB7B-E862-8D8D-B4C5-3AD787236638}"/>
              </a:ext>
            </a:extLst>
          </p:cNvPr>
          <p:cNvCxnSpPr>
            <a:cxnSpLocks/>
          </p:cNvCxnSpPr>
          <p:nvPr/>
        </p:nvCxnSpPr>
        <p:spPr>
          <a:xfrm>
            <a:off x="2766350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C7DED196-7E5C-66ED-7282-E2C5D16F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5" y="2298277"/>
            <a:ext cx="2896698" cy="2006803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BC28541-FD5B-C9A3-AD85-449E7E68CD13}"/>
              </a:ext>
            </a:extLst>
          </p:cNvPr>
          <p:cNvCxnSpPr>
            <a:cxnSpLocks/>
          </p:cNvCxnSpPr>
          <p:nvPr/>
        </p:nvCxnSpPr>
        <p:spPr>
          <a:xfrm>
            <a:off x="6414304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D2AEDF-9936-6BDC-2B9A-8A792BA49A55}"/>
              </a:ext>
            </a:extLst>
          </p:cNvPr>
          <p:cNvSpPr txBox="1"/>
          <p:nvPr/>
        </p:nvSpPr>
        <p:spPr>
          <a:xfrm>
            <a:off x="3839166" y="1903386"/>
            <a:ext cx="220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Different generations of SFT models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5A2574-26A2-9E4F-2364-738AA5A1E7F5}"/>
              </a:ext>
            </a:extLst>
          </p:cNvPr>
          <p:cNvSpPr txBox="1"/>
          <p:nvPr/>
        </p:nvSpPr>
        <p:spPr>
          <a:xfrm>
            <a:off x="7775846" y="1903386"/>
            <a:ext cx="22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responses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96A51-9590-A08B-B99F-216B8B87FBAE}"/>
              </a:ext>
            </a:extLst>
          </p:cNvPr>
          <p:cNvSpPr/>
          <p:nvPr/>
        </p:nvSpPr>
        <p:spPr>
          <a:xfrm>
            <a:off x="3949581" y="5221285"/>
            <a:ext cx="1807539" cy="555585"/>
          </a:xfrm>
          <a:prstGeom prst="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Rankings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F4AC7E89-165E-A5A6-912C-2BDB3450537A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H="1">
            <a:off x="3949581" y="3301679"/>
            <a:ext cx="6363462" cy="2197399"/>
          </a:xfrm>
          <a:prstGeom prst="bentConnector5">
            <a:avLst>
              <a:gd name="adj1" fmla="val -5411"/>
              <a:gd name="adj2" fmla="val 66511"/>
              <a:gd name="adj3" fmla="val 10923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01C6241-4D18-772B-F63E-B409B12AD230}"/>
              </a:ext>
            </a:extLst>
          </p:cNvPr>
          <p:cNvSpPr txBox="1"/>
          <p:nvPr/>
        </p:nvSpPr>
        <p:spPr>
          <a:xfrm>
            <a:off x="1702969" y="4682304"/>
            <a:ext cx="16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Ranked by labelers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CFA237-E000-2E29-4C2F-74576EB35120}"/>
              </a:ext>
            </a:extLst>
          </p:cNvPr>
          <p:cNvSpPr txBox="1"/>
          <p:nvPr/>
        </p:nvSpPr>
        <p:spPr>
          <a:xfrm>
            <a:off x="6002802" y="5256669"/>
            <a:ext cx="205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(E.g., D&gt;A&gt;B=C)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951A9F-AB05-CFFE-8FD6-F7F57EF4AA0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42766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97BD9-DFA7-8129-5ED5-344A8F39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96CFFF-2E72-13CC-D3DC-701E8694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0EE442-6DFB-EDB8-BE54-188BCFE8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5" y="1516284"/>
            <a:ext cx="2340392" cy="4589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/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blipFill>
                <a:blip r:embed="rId3"/>
                <a:stretch>
                  <a:fillRect l="-13793" t="-5882" r="-1724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22C3A91-8166-0FC7-7F7B-5315FABE1B7F}"/>
              </a:ext>
            </a:extLst>
          </p:cNvPr>
          <p:cNvSpPr txBox="1"/>
          <p:nvPr/>
        </p:nvSpPr>
        <p:spPr>
          <a:xfrm>
            <a:off x="1097280" y="2041653"/>
            <a:ext cx="521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Reward model: 6B GPT-3 fine-tuned on several NLP datasets </a:t>
            </a:r>
            <a:r>
              <a:rPr kumimoji="1" lang="en" altLang="zh-TW" sz="2400" dirty="0">
                <a:solidFill>
                  <a:srgbClr val="FF0000"/>
                </a:solidFill>
              </a:rPr>
              <a:t>with the last layer changed for reward modeling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/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Input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: ￼(prompt, response)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blipFill>
                <a:blip r:embed="rId4"/>
                <a:stretch>
                  <a:fillRect l="-2015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/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Output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 ￼: ranking score in scalar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blipFill>
                <a:blip r:embed="rId5"/>
                <a:stretch>
                  <a:fillRect l="-1896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91E5E6-BCC1-362B-F884-96EB1FC4B7E7}"/>
              </a:ext>
            </a:extLst>
          </p:cNvPr>
          <p:cNvSpPr txBox="1"/>
          <p:nvPr/>
        </p:nvSpPr>
        <p:spPr>
          <a:xfrm>
            <a:off x="3078352" y="4900213"/>
            <a:ext cx="453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Optimize for difference in ranking scores</a:t>
            </a:r>
            <a:endParaRPr kumimoji="1" lang="zh-TW" altLang="en-US" sz="20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EEFD507F-60CE-B94E-E88C-4BDF6457A2ED}"/>
              </a:ext>
            </a:extLst>
          </p:cNvPr>
          <p:cNvCxnSpPr>
            <a:cxnSpLocks/>
          </p:cNvCxnSpPr>
          <p:nvPr/>
        </p:nvCxnSpPr>
        <p:spPr>
          <a:xfrm>
            <a:off x="7455892" y="5122168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CFAF3B-4E9F-5FEE-BC66-7F0D9DF5907A}"/>
              </a:ext>
            </a:extLst>
          </p:cNvPr>
          <p:cNvSpPr txBox="1"/>
          <p:nvPr/>
        </p:nvSpPr>
        <p:spPr>
          <a:xfrm>
            <a:off x="3306877" y="5592133"/>
            <a:ext cx="421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-US" altLang="zh-TW" sz="1400" dirty="0" err="1"/>
              <a:t>Stiennon</a:t>
            </a:r>
            <a:r>
              <a:rPr kumimoji="1" lang="en-US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0F8717-4F20-8B32-3811-9A1F348923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74500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080276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F6EFB-BE0A-60C2-FF32-7DA4522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8341A-E507-D103-D240-C8A9B799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A364E-1AF0-0719-0EB9-39A28528E22E}"/>
              </a:ext>
            </a:extLst>
          </p:cNvPr>
          <p:cNvSpPr txBox="1"/>
          <p:nvPr/>
        </p:nvSpPr>
        <p:spPr>
          <a:xfrm>
            <a:off x="1211580" y="1805940"/>
            <a:ext cx="698373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Reinforcement learning is learning what to do.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A.k.a. How to map situations to </a:t>
            </a:r>
            <a:r>
              <a:rPr kumimoji="1" lang="en" altLang="zh-TW" sz="2400" u="sng" dirty="0"/>
              <a:t>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Goal: To maximize a numerical reward signal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00EAE8-F2D6-44E2-587D-C03D7DBB065B}"/>
              </a:ext>
            </a:extLst>
          </p:cNvPr>
          <p:cNvSpPr txBox="1"/>
          <p:nvPr/>
        </p:nvSpPr>
        <p:spPr>
          <a:xfrm>
            <a:off x="1440922" y="3739978"/>
            <a:ext cx="68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Super Mario training</a:t>
            </a:r>
            <a:r>
              <a:rPr kumimoji="1" lang="en-US" altLang="zh-TW" dirty="0"/>
              <a:t> (Learns through trial and error)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FEF371-792B-ACA5-1CAC-B2C9AC5B0DFE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7670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5A8163E-1FDE-2FA3-DFF6-FCE84A6C66A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90F04C3-9C5F-AC99-0814-4A334A7E2C0C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79F952B-35C8-6E32-C4B6-0D6DD049A2E7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B69D3D4-0ABF-D9AC-09DA-28582FC4FFD2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00B6CD7-0470-3935-D576-56007E3AEFDB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52B09829-C0CE-3589-F0A4-ECA1A7CAF1C2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C98C352-446C-FA11-9453-3436D12F064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62645ED-7743-F04A-0E0C-70C42B17D7F2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957CFC2-DBFF-C859-EE07-716F3F16E430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4D7BC70-D5B5-3167-C7E1-F5F77C12637A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5F76F07-D02F-5301-BADC-8F78145D325C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8AE5876-7078-1ED8-251E-EED541F68BBC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E1CD367-EA01-5491-616A-68160E65A452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062F140-AFA0-DE0F-FDA1-439AA4D4FDE5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1725C00-1C45-4205-50EE-F86C120EF371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lt"/>
                  </a:rPr>
                  <a:t>只用 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Transformer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+mn-lt"/>
                  </a:rPr>
                  <a:t>decoder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 layers</a:t>
                </a:r>
              </a:p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訓練模型最大化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每個時間點的</a:t>
                </a: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機率</a:t>
                </a:r>
                <a:r>
                  <a:rPr kumimoji="1" lang="zh-TW" altLang="en-US" sz="2400" b="0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  <a:blipFill>
                <a:blip r:embed="rId2"/>
                <a:stretch>
                  <a:fillRect l="-1765" t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6E187F-EFF5-BC9E-775A-3FAA8E9630B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B973087F-D5AA-614E-35E8-8AD39F7D1F8D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02E38AF-BEF4-ADD8-A4B3-A213558F48F0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1C2BF65-554B-10A6-BF5D-B033613F79D7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8BE69A-D212-859E-DFD3-A73940EE4874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圓角矩形 26">
            <a:extLst>
              <a:ext uri="{FF2B5EF4-FFF2-40B4-BE49-F238E27FC236}">
                <a16:creationId xmlns:a16="http://schemas.microsoft.com/office/drawing/2014/main" id="{6A32C037-7A29-208E-99FF-F025F9664A81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FFDCCBE-C7E6-A457-ED62-BD73C911B4BD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4062331F-3228-E224-EBAF-EB18EE006EA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圓角矩形 30">
            <a:extLst>
              <a:ext uri="{FF2B5EF4-FFF2-40B4-BE49-F238E27FC236}">
                <a16:creationId xmlns:a16="http://schemas.microsoft.com/office/drawing/2014/main" id="{0B3BC3AC-6236-DB6B-7C50-5D9CFF48A15E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F324E03-97A1-C850-8832-B9A673551040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F8C34C9E-B63F-C96C-1312-C1A7D1619A0A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B4BB25D-F565-D990-9BED-9BDCE14FDD97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51B3ECBA-916E-6DC4-FC1C-051F0F3E036A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CB926947-A3B9-C3D5-63A2-C24AAD5C8EC0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F71E7CE-34D7-076F-E61A-3B7A08D657C8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1BE06579-FFEC-0997-0F36-0E520DA0883D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F0E9C93D-D50C-15BD-BEA9-1FAEC0A0EB09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CC628A12-1C3B-BEAD-ED33-87D85FF9BA80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F7FB523F-B504-0596-912C-4D51746B3196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986E7453-13EA-42FC-517B-392449FC283E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1C64BB2-956A-FBFE-9895-80F590FBD13F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113B8EC-5C95-6DF9-8108-335167FAB0C7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8B1126BB-AF34-0D2C-0D38-50A229767CC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1" animBg="1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469AF0-E92E-5065-0FE4-D9CEC10B2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6CD71-07B2-17ED-374B-B8895B235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B0DB6743-B958-6A09-A359-451F96BC4DF1}"/>
              </a:ext>
            </a:extLst>
          </p:cNvPr>
          <p:cNvGrpSpPr/>
          <p:nvPr/>
        </p:nvGrpSpPr>
        <p:grpSpPr>
          <a:xfrm>
            <a:off x="1039835" y="2660072"/>
            <a:ext cx="5895355" cy="2288980"/>
            <a:chOff x="2144240" y="2529443"/>
            <a:chExt cx="5895355" cy="2288980"/>
          </a:xfrm>
        </p:grpSpPr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669D011D-9F00-3EFF-37C4-604358BE5478}"/>
                </a:ext>
              </a:extLst>
            </p:cNvPr>
            <p:cNvSpPr/>
            <p:nvPr/>
          </p:nvSpPr>
          <p:spPr>
            <a:xfrm>
              <a:off x="4524500" y="2529443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4F996E0A-DCD2-1B1B-5528-754A138A2087}"/>
                </a:ext>
              </a:extLst>
            </p:cNvPr>
            <p:cNvSpPr/>
            <p:nvPr/>
          </p:nvSpPr>
          <p:spPr>
            <a:xfrm>
              <a:off x="4088082" y="4095006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肘形接點 22">
              <a:extLst>
                <a:ext uri="{FF2B5EF4-FFF2-40B4-BE49-F238E27FC236}">
                  <a16:creationId xmlns:a16="http://schemas.microsoft.com/office/drawing/2014/main" id="{84F6D160-E34C-A656-DF01-728EFB364480}"/>
                </a:ext>
              </a:extLst>
            </p:cNvPr>
            <p:cNvCxnSpPr>
              <a:stCxn id="21" idx="3"/>
              <a:endCxn id="22" idx="3"/>
            </p:cNvCxnSpPr>
            <p:nvPr/>
          </p:nvCxnSpPr>
          <p:spPr>
            <a:xfrm>
              <a:off x="5533902" y="2802575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接點 23">
              <a:extLst>
                <a:ext uri="{FF2B5EF4-FFF2-40B4-BE49-F238E27FC236}">
                  <a16:creationId xmlns:a16="http://schemas.microsoft.com/office/drawing/2014/main" id="{FEF50758-4C39-674E-750E-DED031EEF2B4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683819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接點 24">
              <a:extLst>
                <a:ext uri="{FF2B5EF4-FFF2-40B4-BE49-F238E27FC236}">
                  <a16:creationId xmlns:a16="http://schemas.microsoft.com/office/drawing/2014/main" id="{0DF3E505-54ED-6595-D312-98A94D908EF1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826326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26700EF4-ACA1-BA44-4B7E-C51B39CFD6EE}"/>
                    </a:ext>
                  </a:extLst>
                </p:cNvPr>
                <p:cNvSpPr txBox="1"/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22AA40C-E827-D445-BC09-DAA41C852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6250" t="-3846" r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05F55FF-4F8E-0B86-8E6D-270A472CF2D2}"/>
                    </a:ext>
                  </a:extLst>
                </p:cNvPr>
                <p:cNvSpPr txBox="1"/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9092A98-33B4-3B47-9393-0F84132E4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797" t="-3846" r="-289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856E9941-8246-33E7-9199-7D2E38DC3969}"/>
                    </a:ext>
                  </a:extLst>
                </p:cNvPr>
                <p:cNvSpPr txBox="1"/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96668CD9-07DD-2D41-A0DE-DA84CE848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660" t="-3846" r="-5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BA1343C-2EEC-18E2-9800-ACA6FE5F5FB4}"/>
                </a:ext>
              </a:extLst>
            </p:cNvPr>
            <p:cNvSpPr/>
            <p:nvPr/>
          </p:nvSpPr>
          <p:spPr>
            <a:xfrm>
              <a:off x="3633852" y="4227614"/>
              <a:ext cx="436417" cy="41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209C985-51EB-ED42-EAB8-93E00560D89C}"/>
                </a:ext>
              </a:extLst>
            </p:cNvPr>
            <p:cNvCxnSpPr/>
            <p:nvPr/>
          </p:nvCxnSpPr>
          <p:spPr>
            <a:xfrm>
              <a:off x="3633853" y="4142506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B4FE40B-6078-7359-D70B-F06DC0FFEB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393863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419269C1-D104-CB2C-8B38-06D15FAFFB2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522514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577A83E9-9B0A-1F93-DF69-E0DC7CF22532}"/>
                    </a:ext>
                  </a:extLst>
                </p:cNvPr>
                <p:cNvSpPr txBox="1"/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38BF2AC-890F-7C4C-998A-51BA5EF5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7750B252-D322-E501-5398-3CB513C06E1E}"/>
                    </a:ext>
                  </a:extLst>
                </p:cNvPr>
                <p:cNvSpPr txBox="1"/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0C63307-2317-2E40-B222-9995B1692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2EAD2820-21F8-E4F0-B1B1-15F71B47C98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948153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492447-B39E-89FF-5A1F-01B7A1296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4ED251-4CF9-B596-0B2D-6E9D85405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21BDEA4-3AD1-2942-FE19-72970AEB4F7C}"/>
              </a:ext>
            </a:extLst>
          </p:cNvPr>
          <p:cNvGrpSpPr/>
          <p:nvPr/>
        </p:nvGrpSpPr>
        <p:grpSpPr>
          <a:xfrm>
            <a:off x="1039835" y="2660072"/>
            <a:ext cx="5895355" cy="2288980"/>
            <a:chOff x="2144240" y="2529443"/>
            <a:chExt cx="5895355" cy="2288980"/>
          </a:xfrm>
        </p:grpSpPr>
        <p:sp>
          <p:nvSpPr>
            <p:cNvPr id="6" name="圓角矩形 5">
              <a:extLst>
                <a:ext uri="{FF2B5EF4-FFF2-40B4-BE49-F238E27FC236}">
                  <a16:creationId xmlns:a16="http://schemas.microsoft.com/office/drawing/2014/main" id="{D21FAD75-95F1-9ACD-72A6-BAE2DEF52102}"/>
                </a:ext>
              </a:extLst>
            </p:cNvPr>
            <p:cNvSpPr/>
            <p:nvPr/>
          </p:nvSpPr>
          <p:spPr>
            <a:xfrm>
              <a:off x="4524500" y="2529443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D8990417-8035-14AF-A18E-161A8E3D4655}"/>
                </a:ext>
              </a:extLst>
            </p:cNvPr>
            <p:cNvSpPr/>
            <p:nvPr/>
          </p:nvSpPr>
          <p:spPr>
            <a:xfrm>
              <a:off x="4088082" y="4095006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肘形接點 7">
              <a:extLst>
                <a:ext uri="{FF2B5EF4-FFF2-40B4-BE49-F238E27FC236}">
                  <a16:creationId xmlns:a16="http://schemas.microsoft.com/office/drawing/2014/main" id="{4E974CF0-9E76-F2E9-0AFC-FBA466DB28A9}"/>
                </a:ext>
              </a:extLst>
            </p:cNvPr>
            <p:cNvCxnSpPr>
              <a:stCxn id="6" idx="3"/>
              <a:endCxn id="7" idx="3"/>
            </p:cNvCxnSpPr>
            <p:nvPr/>
          </p:nvCxnSpPr>
          <p:spPr>
            <a:xfrm>
              <a:off x="5533902" y="2802575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肘形接點 8">
              <a:extLst>
                <a:ext uri="{FF2B5EF4-FFF2-40B4-BE49-F238E27FC236}">
                  <a16:creationId xmlns:a16="http://schemas.microsoft.com/office/drawing/2014/main" id="{952F9FD7-2473-D580-9FA6-71EA526105E6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683819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E4611395-820F-FE5B-9542-DDCDE04DC2E9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4088082" y="2826326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5C988817-E7D6-EAC3-7DFB-060DBF45612A}"/>
                    </a:ext>
                  </a:extLst>
                </p:cNvPr>
                <p:cNvSpPr txBox="1"/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122AA40C-E827-D445-BC09-DAA41C852E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43948" y="3303709"/>
                  <a:ext cx="79564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6250" t="-3846" r="-156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7BDB3965-0E57-DE30-AED4-3FB6EDB23C95}"/>
                    </a:ext>
                  </a:extLst>
                </p:cNvPr>
                <p:cNvSpPr txBox="1"/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99092A98-33B4-3B47-9393-0F84132E42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3443" y="3254228"/>
                  <a:ext cx="865414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5797" t="-3846" r="-289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723F7609-2237-D612-7949-E268E4ADCCF5}"/>
                    </a:ext>
                  </a:extLst>
                </p:cNvPr>
                <p:cNvSpPr txBox="1"/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dirty="0"/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96668CD9-07DD-2D41-A0DE-DA84CE8489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44240" y="3254227"/>
                  <a:ext cx="676152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5660" t="-3846" r="-566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BCAA68-F803-7C5D-A82D-F0A7B082082F}"/>
                </a:ext>
              </a:extLst>
            </p:cNvPr>
            <p:cNvSpPr/>
            <p:nvPr/>
          </p:nvSpPr>
          <p:spPr>
            <a:xfrm>
              <a:off x="3633852" y="4227614"/>
              <a:ext cx="436417" cy="4136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A0D3F6A1-6812-C97D-E8C1-6039D4F7B86D}"/>
                </a:ext>
              </a:extLst>
            </p:cNvPr>
            <p:cNvCxnSpPr/>
            <p:nvPr/>
          </p:nvCxnSpPr>
          <p:spPr>
            <a:xfrm>
              <a:off x="3633853" y="4142506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75B0B216-FC64-A2FA-CAEC-FD6939A112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393863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箭頭接點 16">
              <a:extLst>
                <a:ext uri="{FF2B5EF4-FFF2-40B4-BE49-F238E27FC236}">
                  <a16:creationId xmlns:a16="http://schemas.microsoft.com/office/drawing/2014/main" id="{53892D69-4ADE-2728-367B-84C8BF00C1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33852" y="4522514"/>
              <a:ext cx="4542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E099EDAF-BDD0-9C7F-771E-B184067B2FFD}"/>
                    </a:ext>
                  </a:extLst>
                </p:cNvPr>
                <p:cNvSpPr txBox="1"/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638BF2AC-890F-7C4C-998A-51BA5EF572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574" y="4107861"/>
                  <a:ext cx="623951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091A020D-7617-DC58-65E1-8B4EF37DE49A}"/>
                    </a:ext>
                  </a:extLst>
                </p:cNvPr>
                <p:cNvSpPr txBox="1"/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4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60C63307-2317-2E40-B222-9995B1692A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3852" y="4510646"/>
                  <a:ext cx="623951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4E7A610F-E451-7CEC-87A0-3994DB8DF6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6244" y="1808734"/>
            <a:ext cx="1017102" cy="838847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67895B3B-B586-FE14-607D-B743AC5E7E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6244" y="4818381"/>
            <a:ext cx="1013253" cy="1024767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1D0336A-24E0-F559-6CE4-DDA90CB6A47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41104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63F23-3D8D-7AAD-5ACE-DDE9EF77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RL Terms to NLP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CAAC7F-3C58-CD0E-E24F-CDF19EFA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559654-FBC9-0A2A-01C2-394CAF6D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140283"/>
            <a:ext cx="2791911" cy="18318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71E3B-723E-B37C-F878-A0EEECE70C7A}"/>
              </a:ext>
            </a:extLst>
          </p:cNvPr>
          <p:cNvSpPr txBox="1"/>
          <p:nvPr/>
        </p:nvSpPr>
        <p:spPr>
          <a:xfrm>
            <a:off x="1097280" y="4092599"/>
            <a:ext cx="339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from: </a:t>
            </a:r>
            <a:r>
              <a:rPr kumimoji="1" lang="en" altLang="zh-TW" sz="1200" dirty="0" err="1"/>
              <a:t>Mnih</a:t>
            </a:r>
            <a:r>
              <a:rPr kumimoji="1" lang="en" altLang="zh-TW" sz="1200" dirty="0"/>
              <a:t>, Volodymyr, et al. "Playing </a:t>
            </a:r>
            <a:r>
              <a:rPr kumimoji="1" lang="en" altLang="zh-TW" sz="1200" dirty="0" err="1"/>
              <a:t>atari</a:t>
            </a:r>
            <a:r>
              <a:rPr kumimoji="1" lang="en" altLang="zh-TW" sz="1200" dirty="0"/>
              <a:t> with deep reinforcement learning." NIPS (2013).</a:t>
            </a:r>
            <a:endParaRPr kumimoji="1"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C1CF8-0C7D-BFF3-8010-9658B17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34" y="4674757"/>
            <a:ext cx="1689411" cy="103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Screen image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dirty="0"/>
                            <a:t>Input tokens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Action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Policy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Reward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21526"/>
                  </p:ext>
                </p:extLst>
              </p:nvPr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0323" r="-297619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380" t="-390323" r="-100535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280" t="-390323" r="-1075" b="-4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90323" r="-297619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26786" r="-297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34545" r="-297619" b="-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51DE6B77-1C57-2DE2-DF58-F97D4D1FC859}"/>
              </a:ext>
            </a:extLst>
          </p:cNvPr>
          <p:cNvSpPr txBox="1"/>
          <p:nvPr/>
        </p:nvSpPr>
        <p:spPr>
          <a:xfrm>
            <a:off x="3235390" y="5246508"/>
            <a:ext cx="86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Atari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D57F5D-6817-5A33-D18D-1ACB0C6410F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81121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1268729" y="1840230"/>
            <a:ext cx="994375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supervised learning, the goal is to </a:t>
            </a:r>
            <a:r>
              <a:rPr kumimoji="1" lang="en" altLang="zh-TW" sz="2800" dirty="0">
                <a:solidFill>
                  <a:srgbClr val="FF0000"/>
                </a:solidFill>
              </a:rPr>
              <a:t>minimize the expected error from the label</a:t>
            </a:r>
            <a:r>
              <a:rPr kumimoji="1" lang="en" altLang="zh-TW" sz="2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reinforcement learning, the goal is to maximize </a:t>
            </a:r>
            <a:r>
              <a:rPr kumimoji="1" lang="en" altLang="zh-TW" sz="2800" dirty="0">
                <a:solidFill>
                  <a:srgbClr val="FF0000"/>
                </a:solidFill>
              </a:rPr>
              <a:t>sum of reward</a:t>
            </a:r>
            <a:r>
              <a:rPr kumimoji="1" lang="en" altLang="zh-TW" sz="2800" dirty="0"/>
              <a:t>. </a:t>
            </a:r>
            <a:r>
              <a:rPr kumimoji="1" lang="en" altLang="zh-TW" sz="2800" dirty="0">
                <a:solidFill>
                  <a:srgbClr val="FF0000"/>
                </a:solidFill>
              </a:rPr>
              <a:t>More flexibility </a:t>
            </a:r>
            <a:r>
              <a:rPr kumimoji="1" lang="en" altLang="zh-TW" sz="2800" dirty="0"/>
              <a:t>can be brought to align with humans.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058682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6E5D08-1850-CD7D-D0A4-612EA5CF1A3C}"/>
              </a:ext>
            </a:extLst>
          </p:cNvPr>
          <p:cNvSpPr txBox="1"/>
          <p:nvPr/>
        </p:nvSpPr>
        <p:spPr>
          <a:xfrm>
            <a:off x="1908051" y="4858887"/>
            <a:ext cx="739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Use KL Penalty to restrict the difference between the new SFT and the older SFT models (training gradually benefits model performance)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77881B-2AE1-4B1B-E6E9-674E2E459FE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61990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FF1154-2D9B-9C56-ADAE-A936D69D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837426"/>
            <a:ext cx="7772400" cy="5431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9CD2B8-E647-ED7C-E0E7-B5AB436FDFC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1357556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D28599-C0E0-ED86-DF69-6C6F732B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774012"/>
            <a:ext cx="7772400" cy="5760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B830AA-0235-FC90-4787-A8C56CFFCAC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320110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72FA8-5C16-7A6E-FE04-ADA352A9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KL divergence in PPO</a:t>
            </a:r>
            <a:r>
              <a:rPr kumimoji="1" lang="en" altLang="zh-TW" baseline="30000" dirty="0"/>
              <a:t>[4]</a:t>
            </a:r>
            <a:r>
              <a:rPr kumimoji="1" lang="en" altLang="zh-TW" dirty="0"/>
              <a:t> (Derivation)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B86DAD-1BD4-4974-D05A-78924BB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87EA59-F40A-9801-E7B9-C091F70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52" y="1564101"/>
            <a:ext cx="8430695" cy="40959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936C79-ACA5-50DF-E9F4-F2030EC6F1A2}"/>
              </a:ext>
            </a:extLst>
          </p:cNvPr>
          <p:cNvSpPr txBox="1"/>
          <p:nvPr/>
        </p:nvSpPr>
        <p:spPr>
          <a:xfrm>
            <a:off x="3054729" y="5956128"/>
            <a:ext cx="586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DC410E-912C-9169-2AAF-5C2704275C1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708030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351A6-8350-9B7A-DD51-47F6B04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reinforcement learning?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487F74-9DDC-2357-D5CD-CC02077A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9515DA-357A-E9B1-D7A0-288E0516F63C}"/>
              </a:ext>
            </a:extLst>
          </p:cNvPr>
          <p:cNvSpPr txBox="1"/>
          <p:nvPr/>
        </p:nvSpPr>
        <p:spPr>
          <a:xfrm>
            <a:off x="1154083" y="1749469"/>
            <a:ext cx="1005840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Maximum likelihood 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Using human feedbacks may relieve the issues of LMs: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Making up 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Generating biased or toxic 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Not following user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FF0000"/>
                </a:solidFill>
              </a:rPr>
              <a:t>Continued supervised learning is also feasible (Hancock et al., 2019)[6].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AA959-5749-868C-D9A5-8896E1F7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35" y="1964481"/>
            <a:ext cx="330200" cy="330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45A760-CD29-1B01-0F09-D11CB091D7AC}"/>
              </a:ext>
            </a:extLst>
          </p:cNvPr>
          <p:cNvSpPr txBox="1"/>
          <p:nvPr/>
        </p:nvSpPr>
        <p:spPr>
          <a:xfrm>
            <a:off x="2154820" y="5914663"/>
            <a:ext cx="788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[6] Hancock, Braden, et al. "Learning from Dialogue after Deployment: Feed Yourself, Chatbot!." ACL. 2019.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092F77-F4BB-3972-EA3C-438C080C62C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3900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D744F-72A0-D496-ADE2-AE4F9DBA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Related work of using RLHF (</a:t>
            </a:r>
            <a:r>
              <a:rPr kumimoji="1" lang="en" altLang="zh-TW" dirty="0" err="1"/>
              <a:t>OpenAI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47CCA6-F99E-C747-1147-D9754EE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3BABC16-C96C-BBD5-6652-A7C4AC532637}"/>
              </a:ext>
            </a:extLst>
          </p:cNvPr>
          <p:cNvCxnSpPr>
            <a:cxnSpLocks/>
          </p:cNvCxnSpPr>
          <p:nvPr/>
        </p:nvCxnSpPr>
        <p:spPr>
          <a:xfrm>
            <a:off x="2552220" y="1794078"/>
            <a:ext cx="0" cy="4155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F22565-B413-0EB0-9BD3-B8E1CF0AD4A9}"/>
              </a:ext>
            </a:extLst>
          </p:cNvPr>
          <p:cNvSpPr txBox="1"/>
          <p:nvPr/>
        </p:nvSpPr>
        <p:spPr>
          <a:xfrm>
            <a:off x="1313727" y="1939290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2019/08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289FF1-DE40-3C7E-8D77-B22B963C8AFC}"/>
              </a:ext>
            </a:extLst>
          </p:cNvPr>
          <p:cNvSpPr/>
          <p:nvPr/>
        </p:nvSpPr>
        <p:spPr>
          <a:xfrm>
            <a:off x="2372811" y="1939290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5B51A2-4860-1A97-6EBC-A2C962F70CEE}"/>
              </a:ext>
            </a:extLst>
          </p:cNvPr>
          <p:cNvSpPr txBox="1"/>
          <p:nvPr/>
        </p:nvSpPr>
        <p:spPr>
          <a:xfrm>
            <a:off x="1313727" y="2933155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91A004-380B-D2BD-994F-64183B376A47}"/>
              </a:ext>
            </a:extLst>
          </p:cNvPr>
          <p:cNvSpPr txBox="1"/>
          <p:nvPr/>
        </p:nvSpPr>
        <p:spPr>
          <a:xfrm>
            <a:off x="1313727" y="3544749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FC8CCB-1AD3-B768-5427-6EBF352CEF75}"/>
              </a:ext>
            </a:extLst>
          </p:cNvPr>
          <p:cNvSpPr txBox="1"/>
          <p:nvPr/>
        </p:nvSpPr>
        <p:spPr>
          <a:xfrm>
            <a:off x="1313727" y="454210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21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439805-C5E6-7875-AE4A-D576439F0D8F}"/>
              </a:ext>
            </a:extLst>
          </p:cNvPr>
          <p:cNvSpPr txBox="1"/>
          <p:nvPr/>
        </p:nvSpPr>
        <p:spPr>
          <a:xfrm>
            <a:off x="1313727" y="517012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22</a:t>
            </a:r>
            <a:r>
              <a:rPr lang="zh-TW" altLang="en-US" dirty="0"/>
              <a:t>/0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E84F3A1-92F2-C8B5-F27C-A2617BF77117}"/>
              </a:ext>
            </a:extLst>
          </p:cNvPr>
          <p:cNvSpPr/>
          <p:nvPr/>
        </p:nvSpPr>
        <p:spPr>
          <a:xfrm>
            <a:off x="2372811" y="2926125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D8FB961-EEE1-872D-399F-62AB5BF5F64E}"/>
              </a:ext>
            </a:extLst>
          </p:cNvPr>
          <p:cNvSpPr/>
          <p:nvPr/>
        </p:nvSpPr>
        <p:spPr>
          <a:xfrm>
            <a:off x="2372811" y="3550007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0C58795-594E-17A6-29C1-652DCDE35265}"/>
              </a:ext>
            </a:extLst>
          </p:cNvPr>
          <p:cNvSpPr/>
          <p:nvPr/>
        </p:nvSpPr>
        <p:spPr>
          <a:xfrm>
            <a:off x="2372811" y="4547359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3D2E187-2813-1A47-24F3-1F2ACFB153ED}"/>
              </a:ext>
            </a:extLst>
          </p:cNvPr>
          <p:cNvSpPr/>
          <p:nvPr/>
        </p:nvSpPr>
        <p:spPr>
          <a:xfrm>
            <a:off x="2372811" y="5164862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50449A-9254-4132-0FC9-226893ADA7D0}"/>
              </a:ext>
            </a:extLst>
          </p:cNvPr>
          <p:cNvSpPr txBox="1"/>
          <p:nvPr/>
        </p:nvSpPr>
        <p:spPr>
          <a:xfrm>
            <a:off x="2911035" y="1795531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</a:t>
            </a:r>
            <a:r>
              <a:rPr kumimoji="1" lang="en" altLang="zh-TW" dirty="0">
                <a:solidFill>
                  <a:srgbClr val="FF0000"/>
                </a:solidFill>
              </a:rPr>
              <a:t> GPT-2 </a:t>
            </a:r>
            <a:r>
              <a:rPr kumimoji="1" lang="en" altLang="zh-TW" dirty="0"/>
              <a:t>with RLHF for abstractive summarization</a:t>
            </a:r>
          </a:p>
          <a:p>
            <a:r>
              <a:rPr kumimoji="1" lang="en" altLang="zh-TW" dirty="0"/>
              <a:t>(Ziegler et al., 2019. Fine-Tuning Language Models from Human Preferences)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D226D4-C9C0-1479-4E2F-6497737FEA69}"/>
              </a:ext>
            </a:extLst>
          </p:cNvPr>
          <p:cNvSpPr txBox="1"/>
          <p:nvPr/>
        </p:nvSpPr>
        <p:spPr>
          <a:xfrm>
            <a:off x="2911035" y="2908262"/>
            <a:ext cx="720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Brown et al., 2020. Language Models are Few-Shot Learners (GPT-3), NIPS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B08759-8E78-639A-51AA-65CD3AD5D576}"/>
              </a:ext>
            </a:extLst>
          </p:cNvPr>
          <p:cNvSpPr txBox="1"/>
          <p:nvPr/>
        </p:nvSpPr>
        <p:spPr>
          <a:xfrm>
            <a:off x="2911034" y="3406248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abstractive summarization</a:t>
            </a:r>
          </a:p>
          <a:p>
            <a:r>
              <a:rPr kumimoji="1" lang="en" altLang="zh-TW" dirty="0"/>
              <a:t>(</a:t>
            </a:r>
            <a:r>
              <a:rPr kumimoji="1" lang="en" altLang="zh-TW" dirty="0" err="1"/>
              <a:t>Stiennon</a:t>
            </a:r>
            <a:r>
              <a:rPr kumimoji="1" lang="en" altLang="zh-TW" dirty="0"/>
              <a:t> et al., 2020. Learning to summarize from human feedback, NIPS)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A41F71-37C8-103C-7CAE-D2FA0C81B885}"/>
              </a:ext>
            </a:extLst>
          </p:cNvPr>
          <p:cNvSpPr txBox="1"/>
          <p:nvPr/>
        </p:nvSpPr>
        <p:spPr>
          <a:xfrm>
            <a:off x="2911034" y="4403600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long document abstractive summarization</a:t>
            </a:r>
          </a:p>
          <a:p>
            <a:r>
              <a:rPr kumimoji="1" lang="en" altLang="zh-TW" dirty="0"/>
              <a:t>(Wu et al., 2021. Recursively Summarizing Books with Human Feedback)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F48EF0-AC16-6D76-E59F-8355AA60D2F8}"/>
              </a:ext>
            </a:extLst>
          </p:cNvPr>
          <p:cNvSpPr txBox="1"/>
          <p:nvPr/>
        </p:nvSpPr>
        <p:spPr>
          <a:xfrm>
            <a:off x="2911034" y="5164862"/>
            <a:ext cx="805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GPT3.5</a:t>
            </a:r>
            <a:r>
              <a:rPr kumimoji="1" lang="en" altLang="zh-TW" dirty="0"/>
              <a:t>. Ouyang et al., 2021.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1EDA3C-65FF-1FE1-C5C1-AEA0B16DD8F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46105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B7894-7E65-89B6-F6C6-A0A05089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51102-779D-4072-3D1E-7F157BC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F1ABA-D0A3-A5CE-4362-B6251511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68" y="2022860"/>
            <a:ext cx="7609390" cy="42790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180D9C-5480-DA8D-DD4B-2A1B2C6F5F0B}"/>
              </a:ext>
            </a:extLst>
          </p:cNvPr>
          <p:cNvSpPr txBox="1"/>
          <p:nvPr/>
        </p:nvSpPr>
        <p:spPr>
          <a:xfrm>
            <a:off x="1097280" y="1554626"/>
            <a:ext cx="3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Y axis: win rate over GPT-3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9444D5-64F7-47FE-EB2A-D8FCA717E1C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11741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E2881-F94F-79C4-B861-884ADC08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Truthfulness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43AD8-55CA-DD84-360E-C5C6AB39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287364-353E-4385-B9CE-6E2C7475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89" y="1884492"/>
            <a:ext cx="3692324" cy="34883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6B3880-51A5-3192-2CC8-44568E9B3F9D}"/>
              </a:ext>
            </a:extLst>
          </p:cNvPr>
          <p:cNvSpPr txBox="1"/>
          <p:nvPr/>
        </p:nvSpPr>
        <p:spPr>
          <a:xfrm>
            <a:off x="3368233" y="5403013"/>
            <a:ext cx="534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Gray bars: ratings of truthfulness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Colored bars: ratings of truthfulness and informativeness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8BC7E7-7110-7FC3-AF55-A197AF9BE9B1}"/>
              </a:ext>
            </a:extLst>
          </p:cNvPr>
          <p:cNvSpPr txBox="1"/>
          <p:nvPr/>
        </p:nvSpPr>
        <p:spPr>
          <a:xfrm>
            <a:off x="1097280" y="1427310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Dataset: </a:t>
            </a:r>
            <a:r>
              <a:rPr kumimoji="1" lang="en-US" altLang="zh-TW" dirty="0" err="1"/>
              <a:t>TruthfulQA</a:t>
            </a:r>
            <a:r>
              <a:rPr kumimoji="1" lang="en-US" altLang="zh-TW" baseline="30000" dirty="0"/>
              <a:t>[7]</a:t>
            </a:r>
            <a:endParaRPr kumimoji="1" lang="zh-TW" altLang="en-US" baseline="30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FAEFE5-0647-D30F-9F88-9B1EAD9D80FE}"/>
              </a:ext>
            </a:extLst>
          </p:cNvPr>
          <p:cNvSpPr txBox="1"/>
          <p:nvPr/>
        </p:nvSpPr>
        <p:spPr>
          <a:xfrm>
            <a:off x="1998053" y="6036847"/>
            <a:ext cx="8256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[7] Lin, Stephanie, Jacob Hilton, and Owain Evans. "</a:t>
            </a:r>
            <a:r>
              <a:rPr kumimoji="1" lang="en" altLang="zh-TW" sz="1200" dirty="0" err="1"/>
              <a:t>TruthfulQA</a:t>
            </a:r>
            <a:r>
              <a:rPr kumimoji="1" lang="en" altLang="zh-TW" sz="1200" dirty="0"/>
              <a:t>: Measuring How Models Mimic Human Falsehoods." ACL. 2022.</a:t>
            </a:r>
            <a:endParaRPr kumimoji="1"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016E8-A420-7B6B-0C4F-31675CF9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50" y="1881192"/>
            <a:ext cx="4370590" cy="348832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15A18F-0D91-A7B2-4E0E-2919E8EAE15C}"/>
              </a:ext>
            </a:extLst>
          </p:cNvPr>
          <p:cNvSpPr txBox="1"/>
          <p:nvPr/>
        </p:nvSpPr>
        <p:spPr>
          <a:xfrm>
            <a:off x="1016461" y="3266958"/>
            <a:ext cx="133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(%) True or </a:t>
            </a:r>
          </a:p>
          <a:p>
            <a:r>
              <a:rPr kumimoji="1" lang="en" altLang="zh-TW" dirty="0"/>
              <a:t>True &amp; Informative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B601E-D993-9A2F-0DBC-34A5B9B304BF}"/>
              </a:ext>
            </a:extLst>
          </p:cNvPr>
          <p:cNvSpPr txBox="1"/>
          <p:nvPr/>
        </p:nvSpPr>
        <p:spPr>
          <a:xfrm>
            <a:off x="5451677" y="1458954"/>
            <a:ext cx="620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Put an instruction of “I have no comment” in the input prompt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B24975-CED2-AC50-DDAE-5651A9270510}"/>
              </a:ext>
            </a:extLst>
          </p:cNvPr>
          <p:cNvCxnSpPr/>
          <p:nvPr/>
        </p:nvCxnSpPr>
        <p:spPr>
          <a:xfrm flipH="1">
            <a:off x="7998106" y="1735253"/>
            <a:ext cx="115747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2B4EE3-5FA7-B079-5296-E04DE3074A3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2815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7B1D7-622D-6EC5-2CCF-D41D9F0F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Toxicity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708944-5F9D-6CC2-0E12-28D14F0E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46" y="2247878"/>
            <a:ext cx="7539550" cy="364837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23E628-80A1-B7CF-D787-D9FC233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2EE2D9-3F36-0A42-AE6C-A1940EC7490B}"/>
              </a:ext>
            </a:extLst>
          </p:cNvPr>
          <p:cNvSpPr txBox="1"/>
          <p:nvPr/>
        </p:nvSpPr>
        <p:spPr>
          <a:xfrm>
            <a:off x="1790349" y="6025887"/>
            <a:ext cx="8611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[8] </a:t>
            </a:r>
            <a:r>
              <a:rPr kumimoji="1" lang="en" altLang="zh-TW" sz="1200" dirty="0" err="1"/>
              <a:t>Gehman</a:t>
            </a:r>
            <a:r>
              <a:rPr kumimoji="1" lang="en" altLang="zh-TW" sz="1200" dirty="0"/>
              <a:t>, Samuel, et al. "</a:t>
            </a:r>
            <a:r>
              <a:rPr kumimoji="1" lang="en" altLang="zh-TW" sz="1200" dirty="0" err="1"/>
              <a:t>RealToxicityPrompts</a:t>
            </a:r>
            <a:r>
              <a:rPr kumimoji="1" lang="en" altLang="zh-TW" sz="1200" dirty="0"/>
              <a:t>: Evaluating Neural Toxic Degeneration in Language Models." Findings of EMNLP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DF60DD-7614-870A-2801-502C5C81F2F0}"/>
              </a:ext>
            </a:extLst>
          </p:cNvPr>
          <p:cNvSpPr txBox="1"/>
          <p:nvPr/>
        </p:nvSpPr>
        <p:spPr>
          <a:xfrm>
            <a:off x="1097280" y="1444648"/>
            <a:ext cx="77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b="1" dirty="0"/>
              <a:t>**Respectful prompt</a:t>
            </a:r>
          </a:p>
          <a:p>
            <a:r>
              <a:rPr kumimoji="1" lang="en" altLang="zh-TW" dirty="0"/>
              <a:t>Complete the following sentence in a polite, respectful, and unbiased manner: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5887E1-3618-83AD-DFC4-B00B102AF0A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9616111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35D1C-2EB3-B7BC-097C-43E972C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9584F-5290-296F-A824-27739E7E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0B4708-39B3-BB7E-E395-CAACB457AD2D}"/>
              </a:ext>
            </a:extLst>
          </p:cNvPr>
          <p:cNvSpPr txBox="1"/>
          <p:nvPr/>
        </p:nvSpPr>
        <p:spPr>
          <a:xfrm>
            <a:off x="1097280" y="1793595"/>
            <a:ext cx="99102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/>
              <a:t>InstructGPT</a:t>
            </a:r>
            <a:r>
              <a:rPr kumimoji="1" lang="en" altLang="zh-TW" sz="2400" dirty="0"/>
              <a:t> makes progress in improvements of </a:t>
            </a:r>
            <a:r>
              <a:rPr kumimoji="1" lang="en" altLang="zh-TW" sz="2400" dirty="0">
                <a:solidFill>
                  <a:srgbClr val="FF0000"/>
                </a:solidFill>
              </a:rPr>
              <a:t>truthfulness</a:t>
            </a:r>
            <a:r>
              <a:rPr kumimoji="1" lang="en" altLang="zh-TW" sz="2400" dirty="0"/>
              <a:t> and reductions of </a:t>
            </a:r>
            <a:r>
              <a:rPr kumimoji="1" lang="en" altLang="zh-TW" sz="2400" dirty="0">
                <a:solidFill>
                  <a:srgbClr val="FF0000"/>
                </a:solidFill>
              </a:rPr>
              <a:t>toxic generation</a:t>
            </a:r>
            <a:r>
              <a:rPr kumimoji="1" lang="en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Optimizing language models with </a:t>
            </a:r>
            <a:r>
              <a:rPr kumimoji="1" lang="en" altLang="zh-TW" sz="2400" dirty="0">
                <a:solidFill>
                  <a:srgbClr val="FF0000"/>
                </a:solidFill>
              </a:rPr>
              <a:t>human feedback </a:t>
            </a:r>
            <a:r>
              <a:rPr kumimoji="1" lang="en" altLang="zh-TW" sz="2400" dirty="0"/>
              <a:t>can be better than using the approach of next word prediction objective.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7007AE-1557-1949-06F0-6F601F2C10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56037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D86DE3-7BAB-C409-33D2-5C54F7BB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Announcement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D378B-67C6-F6D5-9C27-ACACAB83A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C3AD3B-0937-1ED2-DEBA-AED2C1912569}"/>
              </a:ext>
            </a:extLst>
          </p:cNvPr>
          <p:cNvSpPr txBox="1"/>
          <p:nvPr/>
        </p:nvSpPr>
        <p:spPr>
          <a:xfrm>
            <a:off x="653143" y="1918440"/>
            <a:ext cx="9505224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下週帶筆電！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82845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(Recap) BERT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967064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490111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490110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859831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73808" y="64165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841919"/>
            <a:ext cx="82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82288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836262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822880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84050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66029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82598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711314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9"/>
            <a:ext cx="10058400" cy="920834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全名：</a:t>
            </a:r>
            <a:r>
              <a:rPr lang="en" altLang="zh-TW" dirty="0">
                <a:solidFill>
                  <a:srgbClr val="FF0000"/>
                </a:solidFill>
                <a:ea typeface="Microsoft JhengHei" panose="020B0604030504040204" pitchFamily="34" charset="-120"/>
                <a:cs typeface="+mn-lt"/>
              </a:rPr>
              <a:t>Bidirectional</a:t>
            </a:r>
            <a:r>
              <a:rPr lang="en" altLang="zh-TW" dirty="0">
                <a:ea typeface="Microsoft JhengHei" panose="020B0604030504040204" pitchFamily="34" charset="-120"/>
                <a:cs typeface="+mn-lt"/>
              </a:rPr>
              <a:t> Encoder Representations from Transformers</a:t>
            </a:r>
            <a:endParaRPr lang="en-US" altLang="zh-TW" dirty="0">
              <a:ea typeface="Microsoft JhengHei" panose="020B0604030504040204" pitchFamily="34" charset="-120"/>
              <a:cs typeface="+mn-lt"/>
            </a:endParaRPr>
          </a:p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12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" altLang="zh-TW" dirty="0"/>
              <a:t>BERT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存在的意義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24FF02-4E79-B850-9A4B-7C94A3732C88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p:sp>
        <p:nvSpPr>
          <p:cNvPr id="47" name="內容版面配置區 2">
            <a:extLst>
              <a:ext uri="{FF2B5EF4-FFF2-40B4-BE49-F238E27FC236}">
                <a16:creationId xmlns:a16="http://schemas.microsoft.com/office/drawing/2014/main" id="{0BF0AA12-8281-550D-CC4B-2A6D7B66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07" y="1818802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的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self-attention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計算過程是雙向的</a:t>
            </a:r>
            <a:endParaRPr lang="e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GPT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雖然用了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，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但生成順序還是單向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937FE27-3397-079B-89FC-9C63F2C9BE2B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1899874-50E8-4036-CEBF-2733A684ACC6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2154033-015B-5CE7-C087-0792D5658699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5D0AE99-D657-F850-41FB-54E62BA8654F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677D0C-64AF-B85D-4846-E173CF056063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B0DDAFA-D193-C4ED-CB34-573BDA6FE41F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86E58BD-44DB-8E4B-7757-A9B3C83BEC7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29CA3B7E-A6B6-D472-3AF0-BE333A36FCE6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D28B1D4D-73BE-91B8-95D1-9018ED1DFE2C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961E89B-CFDD-487E-5EF4-7D92F0002CE2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9210589-0EC2-0934-3881-3A318E6E9420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5FD96E3-8595-28CE-D6F0-3023551D20D0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FA7A02E5-AD1A-37B5-0389-ABC22643166F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B56E88C-CDA7-E090-E815-84568474BFBE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DB665D4C-1A7A-9591-35B8-4E0425CCA834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EB3A89-803E-C3F6-E7EB-D2D95AF3EEF9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38305D11-6409-CA5E-1477-5A74FD3938EF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27E69F9-FBDD-0851-87CC-DBA8FA4ADB4A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BE546323-65F9-F834-27B6-E8FC5586125C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FEDDAAB-FFD9-A575-8BC2-BC867F37691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BDCC26EE-85B5-1B74-3726-DA1BE0A47679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66EDDD54-757D-E514-6F3A-BBC5E7AB4D0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1A24ED6C-8265-AF39-01E7-6CD38FD1028E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D1B81500-FCE5-F63A-A7BA-6B73991A8410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628ED4C1-4C31-45A3-11A9-D42D06C9284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EAF5146-669E-DA06-7FAC-9509FF9DE73E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61C745D1-D59F-759F-433A-F421781A95DF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F06469C0-7EFD-6B16-D303-67BFE97B7E7F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9B9C7F3A-184C-DC4D-CD81-48DA232D29FE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9BD41992-090D-D421-9DB7-5BF0E16E4453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20E757F-8D13-B874-FA47-72773C1C075E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6FE4C76-0F2B-E7FC-0368-C97284B32057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D81AF7FC-8696-C200-47D1-07251FB597B0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6C9944C-245C-E4B5-8D7B-CE515ADD5558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BACB9DFA-05F2-99BA-A2BB-6FCF65B2EF6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11B33C2B-73D9-83B1-BE29-40FEB8C45C3F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CCB912F5-2926-2273-0F6E-82DA6AFA6B24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B2855F6D-93C5-E3F6-3548-70C0DC458973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090726" y="3162300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C1BB9DE-9791-6E5A-C74A-19013166EB11}"/>
              </a:ext>
            </a:extLst>
          </p:cNvPr>
          <p:cNvSpPr txBox="1"/>
          <p:nvPr/>
        </p:nvSpPr>
        <p:spPr>
          <a:xfrm>
            <a:off x="404929" y="2844121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7A099DE-DA95-D125-B083-E2654C493D8C}"/>
              </a:ext>
            </a:extLst>
          </p:cNvPr>
          <p:cNvSpPr txBox="1"/>
          <p:nvPr/>
        </p:nvSpPr>
        <p:spPr>
          <a:xfrm>
            <a:off x="5880849" y="3586181"/>
            <a:ext cx="5755338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比較適合生成任務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比較不適合語意理解任務 </a:t>
            </a:r>
            <a:r>
              <a:rPr kumimoji="1" lang="en-US" altLang="zh-TW" dirty="0">
                <a:ea typeface="Microsoft JhengHei" panose="020B0604030504040204" pitchFamily="34" charset="-120"/>
              </a:rPr>
              <a:t>(classification </a:t>
            </a:r>
            <a:r>
              <a:rPr kumimoji="1" lang="zh-TW" altLang="en-US" dirty="0">
                <a:ea typeface="Microsoft JhengHei" panose="020B0604030504040204" pitchFamily="34" charset="-120"/>
              </a:rPr>
              <a:t>導向的任務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8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0" grpId="0" animBg="1"/>
      <p:bldP spid="21" grpId="0" animBg="1"/>
      <p:bldP spid="23" grpId="0" animBg="1"/>
      <p:bldP spid="44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332F-EDF4-60C7-A18E-A3A30B01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進行的過程 </a:t>
            </a:r>
            <a:r>
              <a:rPr kumimoji="1" lang="en-US" altLang="zh-TW" dirty="0">
                <a:ea typeface="Microsoft JhengHei" panose="020B0604030504040204" pitchFamily="34" charset="-120"/>
              </a:rPr>
              <a:t>GIF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074F1-92CB-4EBC-F9DC-29D51205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BF833-770A-3128-C78C-42CAA21D3CE7}"/>
              </a:ext>
            </a:extLst>
          </p:cNvPr>
          <p:cNvSpPr txBox="1"/>
          <p:nvPr/>
        </p:nvSpPr>
        <p:spPr>
          <a:xfrm>
            <a:off x="2874745" y="2921168"/>
            <a:ext cx="6442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2"/>
              </a:rPr>
              <a:t>https://3.bp.blogspot.com/-aZ3zvPiCoXM/WaiKQO7KRnI/AAAAAAAAB_8/7a1CYjp40nUg4lKpW7covGZJQAySxlg8QCLcBGAs/s1600/transform20fps.gif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1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5FBE-8CC3-4CD5-6304-781CC28D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and 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38FDE-B2F9-9940-5EB9-65CCA96D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DC907-BB23-5814-9441-2F65AEB2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99" y="1840930"/>
            <a:ext cx="2936082" cy="42852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8A5B98-5892-A296-8B16-6E1CB0F5EF9E}"/>
              </a:ext>
            </a:extLst>
          </p:cNvPr>
          <p:cNvSpPr txBox="1"/>
          <p:nvPr/>
        </p:nvSpPr>
        <p:spPr>
          <a:xfrm>
            <a:off x="4000369" y="6146010"/>
            <a:ext cx="341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Figure from the Transformers paper (2017).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FCD8D8-1B6C-3704-1D9C-527DA7168E0F}"/>
              </a:ext>
            </a:extLst>
          </p:cNvPr>
          <p:cNvSpPr txBox="1"/>
          <p:nvPr/>
        </p:nvSpPr>
        <p:spPr>
          <a:xfrm>
            <a:off x="3390766" y="3983569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Encoder part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E7C6E-0A02-8269-8041-0D9F1302B04A}"/>
              </a:ext>
            </a:extLst>
          </p:cNvPr>
          <p:cNvSpPr txBox="1"/>
          <p:nvPr/>
        </p:nvSpPr>
        <p:spPr>
          <a:xfrm>
            <a:off x="7242460" y="3983568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Decoder part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9DEB-A59C-36C0-C88E-A8817CF0F252}"/>
              </a:ext>
            </a:extLst>
          </p:cNvPr>
          <p:cNvSpPr txBox="1"/>
          <p:nvPr/>
        </p:nvSpPr>
        <p:spPr>
          <a:xfrm>
            <a:off x="7555931" y="2477009"/>
            <a:ext cx="282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Since there is no encoder part, cross-attention is absent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 GPT series models.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9B86381-4085-6D50-1AEB-536214F5DA56}"/>
              </a:ext>
            </a:extLst>
          </p:cNvPr>
          <p:cNvCxnSpPr>
            <a:cxnSpLocks/>
          </p:cNvCxnSpPr>
          <p:nvPr/>
        </p:nvCxnSpPr>
        <p:spPr>
          <a:xfrm flipH="1">
            <a:off x="6591501" y="2978289"/>
            <a:ext cx="964430" cy="775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9EC3199-E2EB-99BB-E96B-DAAEB58BE229}"/>
              </a:ext>
            </a:extLst>
          </p:cNvPr>
          <p:cNvSpPr/>
          <p:nvPr/>
        </p:nvSpPr>
        <p:spPr>
          <a:xfrm>
            <a:off x="5654241" y="1840930"/>
            <a:ext cx="1588219" cy="4305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2408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1748</TotalTime>
  <Words>3178</Words>
  <Application>Microsoft Macintosh PowerPoint</Application>
  <PresentationFormat>寬螢幕</PresentationFormat>
  <Paragraphs>630</Paragraphs>
  <Slides>55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Outline</vt:lpstr>
      <vt:lpstr>[Recap] 先 pre-training，再 Fine-tuning</vt:lpstr>
      <vt:lpstr>(Recap) GPT-1</vt:lpstr>
      <vt:lpstr>訓練模型最大化每個時間點的機率</vt:lpstr>
      <vt:lpstr>(Recap) BERT</vt:lpstr>
      <vt:lpstr>(Recap) BERT 存在的意義</vt:lpstr>
      <vt:lpstr>Transformers 進行的過程 GIF</vt:lpstr>
      <vt:lpstr>BERT and GPT</vt:lpstr>
      <vt:lpstr>GPT 如何進行下游任務訓練 (fine-tuning)</vt:lpstr>
      <vt:lpstr>GPT 如何進行下游任務訓練 (fine-tuning)</vt:lpstr>
      <vt:lpstr>GPT 如何進行下游任務訓練 (fine-tuning)</vt:lpstr>
      <vt:lpstr>GPT 系列作品時間線</vt:lpstr>
      <vt:lpstr>GPT-2 的改進 (1): Layer Normalization</vt:lpstr>
      <vt:lpstr>Pre-activation in ResNet</vt:lpstr>
      <vt:lpstr>GPT-2 的改進 (2): 模型參數量增加</vt:lpstr>
      <vt:lpstr>GPT-2 的改進 (3): pre-training 資料量更多</vt:lpstr>
      <vt:lpstr>From GPT-2 to GPT-3</vt:lpstr>
      <vt:lpstr>GPT-3: Language Models are Few-Shot Learners</vt:lpstr>
      <vt:lpstr>(Recap) Traditional Fine-tuning</vt:lpstr>
      <vt:lpstr>InstructGPT</vt:lpstr>
      <vt:lpstr>From GPT-3 to GPT-3.5</vt:lpstr>
      <vt:lpstr>Prompting Language Model - Introduction</vt:lpstr>
      <vt:lpstr>What is difference between “prompt” and “instruction”?</vt:lpstr>
      <vt:lpstr>Problems of GPT-3</vt:lpstr>
      <vt:lpstr>GPT-3 examples[1] in generating biased or toxic text</vt:lpstr>
      <vt:lpstr>Reason that causes the issues</vt:lpstr>
      <vt:lpstr>Overview of training InstructGPT</vt:lpstr>
      <vt:lpstr>Supervised Fine-Tuning (SFT)</vt:lpstr>
      <vt:lpstr>Supervised Fine-Tuning (SFT)</vt:lpstr>
      <vt:lpstr>Prompts and Answers Written by Labelers</vt:lpstr>
      <vt:lpstr>Prompts and Answers Written by Labelers</vt:lpstr>
      <vt:lpstr>Prompts and Answers Written by Labelers</vt:lpstr>
      <vt:lpstr>Overview of training InstructGPT</vt:lpstr>
      <vt:lpstr>Why do we need a reward model?</vt:lpstr>
      <vt:lpstr>Data Preparation for Reward Model Training</vt:lpstr>
      <vt:lpstr>Reward Model Training</vt:lpstr>
      <vt:lpstr>Overview of training InstructGPT</vt:lpstr>
      <vt:lpstr>Reinforcement Learning - Introduction</vt:lpstr>
      <vt:lpstr>Reinforcement Learning - Introduction</vt:lpstr>
      <vt:lpstr>Reinforcement Learning - Introduction</vt:lpstr>
      <vt:lpstr>RL Terms to NLP</vt:lpstr>
      <vt:lpstr>Supervised Learning vs. Reinforcement Learning</vt:lpstr>
      <vt:lpstr>Reinforcement learning using PPO[2],[4]</vt:lpstr>
      <vt:lpstr>Reinforcement learning using PPO[2],[4]</vt:lpstr>
      <vt:lpstr>Reinforcement learning using PPO[2],[4]</vt:lpstr>
      <vt:lpstr>KL divergence in PPO[4] (Derivation)</vt:lpstr>
      <vt:lpstr>Why reinforcement learning?</vt:lpstr>
      <vt:lpstr>Related work of using RLHF (OpenAI)</vt:lpstr>
      <vt:lpstr>Result of InstructGPT</vt:lpstr>
      <vt:lpstr>Result of InstructGPT: Truthfulness</vt:lpstr>
      <vt:lpstr>Result of InstructGPT: Toxicity</vt:lpstr>
      <vt:lpstr>Summary of InstructGPT</vt:lpstr>
      <vt:lpstr>Announcement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227</cp:revision>
  <dcterms:created xsi:type="dcterms:W3CDTF">2025-02-07T09:05:59Z</dcterms:created>
  <dcterms:modified xsi:type="dcterms:W3CDTF">2025-04-20T16:47:28Z</dcterms:modified>
</cp:coreProperties>
</file>